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0" r:id="rId1"/>
  </p:sldMasterIdLst>
  <p:notesMasterIdLst>
    <p:notesMasterId r:id="rId16"/>
  </p:notesMasterIdLst>
  <p:sldIdLst>
    <p:sldId id="273" r:id="rId2"/>
    <p:sldId id="281" r:id="rId3"/>
    <p:sldId id="267" r:id="rId4"/>
    <p:sldId id="335" r:id="rId5"/>
    <p:sldId id="337" r:id="rId6"/>
    <p:sldId id="338" r:id="rId7"/>
    <p:sldId id="256" r:id="rId8"/>
    <p:sldId id="339" r:id="rId9"/>
    <p:sldId id="340" r:id="rId10"/>
    <p:sldId id="341" r:id="rId11"/>
    <p:sldId id="343" r:id="rId12"/>
    <p:sldId id="317" r:id="rId13"/>
    <p:sldId id="336" r:id="rId14"/>
    <p:sldId id="923" r:id="rId15"/>
  </p:sldIdLst>
  <p:sldSz cx="19477038" cy="109728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Lato" panose="020F0502020204030203" pitchFamily="34" charset="0"/>
      <p:regular r:id="rId23"/>
      <p:bold r:id="rId24"/>
      <p:italic r:id="rId25"/>
      <p:boldItalic r:id="rId26"/>
    </p:embeddedFont>
    <p:embeddedFont>
      <p:font typeface="Montserrat" pitchFamily="2" charset="-52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62AA"/>
    <a:srgbClr val="5368AF"/>
    <a:srgbClr val="4B60A9"/>
    <a:srgbClr val="576BB1"/>
    <a:srgbClr val="FFFFFF"/>
    <a:srgbClr val="6A7EC0"/>
    <a:srgbClr val="3D539E"/>
    <a:srgbClr val="3C529E"/>
    <a:srgbClr val="032F52"/>
    <a:srgbClr val="7E90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 showGuides="1">
      <p:cViewPr varScale="1">
        <p:scale>
          <a:sx n="54" d="100"/>
          <a:sy n="54" d="100"/>
        </p:scale>
        <p:origin x="168" y="67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-20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579848129715641E-2"/>
          <c:y val="3.5441110643306108E-2"/>
          <c:w val="0.964156897405824"/>
          <c:h val="0.79223224844973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Проекты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037991558602374E-2"/>
                  <c:y val="-9.518778046808792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AD-41AD-AE3A-283A895738A0}"/>
                </c:ext>
              </c:extLst>
            </c:dLbl>
            <c:dLbl>
              <c:idx val="1"/>
              <c:layout>
                <c:manualLayout>
                  <c:x val="-2.3421980303405539E-2"/>
                  <c:y val="-9.518778046808792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AD-41AD-AE3A-283A895738A0}"/>
                </c:ext>
              </c:extLst>
            </c:dLbl>
            <c:dLbl>
              <c:idx val="2"/>
              <c:layout>
                <c:manualLayout>
                  <c:x val="-1.0037991558602436E-2"/>
                  <c:y val="9.518778046808792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AD-41AD-AE3A-283A895738A0}"/>
                </c:ext>
              </c:extLst>
            </c:dLbl>
            <c:dLbl>
              <c:idx val="3"/>
              <c:layout>
                <c:manualLayout>
                  <c:x val="-3.0113974675807183E-2"/>
                  <c:y val="-1.03842414638673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AD-41AD-AE3A-283A895738A0}"/>
                </c:ext>
              </c:extLst>
            </c:dLbl>
            <c:dLbl>
              <c:idx val="4"/>
              <c:layout>
                <c:manualLayout>
                  <c:x val="-3.3459971862008039E-2"/>
                  <c:y val="-8.82660524428724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AD-41AD-AE3A-283A895738A0}"/>
                </c:ext>
              </c:extLst>
            </c:dLbl>
            <c:dLbl>
              <c:idx val="5"/>
              <c:layout>
                <c:manualLayout>
                  <c:x val="-2.6767977489606333E-2"/>
                  <c:y val="-7.78818109790050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AD-41AD-AE3A-283A895738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333643"/>
                    </a:solidFill>
                    <a:latin typeface="Montserra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111</c:v>
                </c:pt>
                <c:pt idx="1">
                  <c:v>300</c:v>
                </c:pt>
                <c:pt idx="2">
                  <c:v>345</c:v>
                </c:pt>
                <c:pt idx="3">
                  <c:v>635</c:v>
                </c:pt>
                <c:pt idx="4">
                  <c:v>812</c:v>
                </c:pt>
                <c:pt idx="5">
                  <c:v>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5AD-41AD-AE3A-283A895738A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ПИИ</c:v>
                </c:pt>
              </c:strCache>
            </c:strRef>
          </c:tx>
          <c:spPr>
            <a:solidFill>
              <a:srgbClr val="064AD4"/>
            </a:solidFill>
            <a:ln>
              <a:noFill/>
            </a:ln>
            <a:effectLst/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6685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5AD-41AD-AE3A-283A895738A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8612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B5AD-41AD-AE3A-283A895738A0}"/>
                </c:ext>
              </c:extLst>
            </c:dLbl>
            <c:dLbl>
              <c:idx val="5"/>
              <c:layout>
                <c:manualLayout>
                  <c:x val="2.7354720694533446E-3"/>
                  <c:y val="1.51769791119355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AD-41AD-AE3A-283A895738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333643"/>
                    </a:solidFill>
                    <a:latin typeface="Montserra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3349</c:v>
                </c:pt>
                <c:pt idx="1">
                  <c:v>2848</c:v>
                </c:pt>
                <c:pt idx="2">
                  <c:v>4200</c:v>
                </c:pt>
                <c:pt idx="3">
                  <c:v>6700</c:v>
                </c:pt>
                <c:pt idx="4">
                  <c:v>8600</c:v>
                </c:pt>
                <c:pt idx="5">
                  <c:v>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5AD-41AD-AE3A-283A895738A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7355520"/>
        <c:axId val="216503632"/>
      </c:barChart>
      <c:catAx>
        <c:axId val="217355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333643"/>
                </a:solidFill>
                <a:latin typeface="Montserra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216503632"/>
        <c:crosses val="autoZero"/>
        <c:auto val="1"/>
        <c:lblAlgn val="ctr"/>
        <c:lblOffset val="100"/>
        <c:noMultiLvlLbl val="0"/>
      </c:catAx>
      <c:valAx>
        <c:axId val="216503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7355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5853698574932141"/>
          <c:y val="0.89962509937514512"/>
          <c:w val="0.32109527641508562"/>
          <c:h val="6.58509424006719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333643"/>
              </a:solidFill>
              <a:latin typeface="Montserrat" panose="00000500000000000000" pitchFamily="50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333643"/>
          </a:solidFill>
          <a:latin typeface="Montserra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96E86-5E67-4DFC-9D7D-D598240582E8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0563" y="1143000"/>
            <a:ext cx="5476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C7E86-76DE-4D38-A718-39A1E655A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32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1pPr>
    <a:lvl2pPr marL="746150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2pPr>
    <a:lvl3pPr marL="1492301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3pPr>
    <a:lvl4pPr marL="2238451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4pPr>
    <a:lvl5pPr marL="2984602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5pPr>
    <a:lvl6pPr marL="3730752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6pPr>
    <a:lvl7pPr marL="4476902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7pPr>
    <a:lvl8pPr marL="5223053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8pPr>
    <a:lvl9pPr marL="5969203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E837E-594B-4F0F-92F5-F20D4296AC5C}" type="slidenum">
              <a:rPr lang="en-ID" smtClean="0">
                <a:solidFill>
                  <a:prstClr val="black"/>
                </a:solidFill>
              </a:rPr>
              <a:pPr/>
              <a:t>14</a:t>
            </a:fld>
            <a:endParaRPr lang="en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9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17AE67-D3D5-472B-A9E2-54B9D7F52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818" y="5116726"/>
            <a:ext cx="2985367" cy="7393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BC41B-9826-49B1-944E-B8DAC4345BEE}"/>
              </a:ext>
            </a:extLst>
          </p:cNvPr>
          <p:cNvSpPr txBox="1"/>
          <p:nvPr userDrawn="1"/>
        </p:nvSpPr>
        <p:spPr>
          <a:xfrm>
            <a:off x="2827915" y="6085517"/>
            <a:ext cx="3989048" cy="977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76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Thankyou For Using Our Template</a:t>
            </a:r>
            <a:endParaRPr lang="en-US" sz="2876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68E4FD-3B1A-475A-B3F7-BDA424BC262C}"/>
              </a:ext>
            </a:extLst>
          </p:cNvPr>
          <p:cNvGrpSpPr/>
          <p:nvPr userDrawn="1"/>
        </p:nvGrpSpPr>
        <p:grpSpPr>
          <a:xfrm>
            <a:off x="11065562" y="1365931"/>
            <a:ext cx="10268463" cy="10293358"/>
            <a:chOff x="1812925" y="2333625"/>
            <a:chExt cx="1816100" cy="1817688"/>
          </a:xfrm>
          <a:solidFill>
            <a:schemeClr val="bg1">
              <a:alpha val="5000"/>
            </a:schemeClr>
          </a:solidFill>
        </p:grpSpPr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47275E0C-97D8-4E02-ABA2-3091ABDB6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925" y="2333625"/>
              <a:ext cx="908050" cy="908050"/>
            </a:xfrm>
            <a:custGeom>
              <a:avLst/>
              <a:gdLst>
                <a:gd name="T0" fmla="*/ 55 w 1716"/>
                <a:gd name="T1" fmla="*/ 635 h 1717"/>
                <a:gd name="T2" fmla="*/ 61 w 1716"/>
                <a:gd name="T3" fmla="*/ 635 h 1717"/>
                <a:gd name="T4" fmla="*/ 112 w 1716"/>
                <a:gd name="T5" fmla="*/ 639 h 1717"/>
                <a:gd name="T6" fmla="*/ 211 w 1716"/>
                <a:gd name="T7" fmla="*/ 654 h 1717"/>
                <a:gd name="T8" fmla="*/ 309 w 1716"/>
                <a:gd name="T9" fmla="*/ 679 h 1717"/>
                <a:gd name="T10" fmla="*/ 401 w 1716"/>
                <a:gd name="T11" fmla="*/ 711 h 1717"/>
                <a:gd name="T12" fmla="*/ 490 w 1716"/>
                <a:gd name="T13" fmla="*/ 751 h 1717"/>
                <a:gd name="T14" fmla="*/ 575 w 1716"/>
                <a:gd name="T15" fmla="*/ 799 h 1717"/>
                <a:gd name="T16" fmla="*/ 654 w 1716"/>
                <a:gd name="T17" fmla="*/ 854 h 1717"/>
                <a:gd name="T18" fmla="*/ 727 w 1716"/>
                <a:gd name="T19" fmla="*/ 916 h 1717"/>
                <a:gd name="T20" fmla="*/ 796 w 1716"/>
                <a:gd name="T21" fmla="*/ 984 h 1717"/>
                <a:gd name="T22" fmla="*/ 858 w 1716"/>
                <a:gd name="T23" fmla="*/ 1058 h 1717"/>
                <a:gd name="T24" fmla="*/ 914 w 1716"/>
                <a:gd name="T25" fmla="*/ 1137 h 1717"/>
                <a:gd name="T26" fmla="*/ 962 w 1716"/>
                <a:gd name="T27" fmla="*/ 1221 h 1717"/>
                <a:gd name="T28" fmla="*/ 1003 w 1716"/>
                <a:gd name="T29" fmla="*/ 1310 h 1717"/>
                <a:gd name="T30" fmla="*/ 1036 w 1716"/>
                <a:gd name="T31" fmla="*/ 1402 h 1717"/>
                <a:gd name="T32" fmla="*/ 1060 w 1716"/>
                <a:gd name="T33" fmla="*/ 1498 h 1717"/>
                <a:gd name="T34" fmla="*/ 1075 w 1716"/>
                <a:gd name="T35" fmla="*/ 1598 h 1717"/>
                <a:gd name="T36" fmla="*/ 1080 w 1716"/>
                <a:gd name="T37" fmla="*/ 1653 h 1717"/>
                <a:gd name="T38" fmla="*/ 1081 w 1716"/>
                <a:gd name="T39" fmla="*/ 1663 h 1717"/>
                <a:gd name="T40" fmla="*/ 1085 w 1716"/>
                <a:gd name="T41" fmla="*/ 1681 h 1717"/>
                <a:gd name="T42" fmla="*/ 1096 w 1716"/>
                <a:gd name="T43" fmla="*/ 1697 h 1717"/>
                <a:gd name="T44" fmla="*/ 1111 w 1716"/>
                <a:gd name="T45" fmla="*/ 1710 h 1717"/>
                <a:gd name="T46" fmla="*/ 1130 w 1716"/>
                <a:gd name="T47" fmla="*/ 1716 h 1717"/>
                <a:gd name="T48" fmla="*/ 1655 w 1716"/>
                <a:gd name="T49" fmla="*/ 1717 h 1717"/>
                <a:gd name="T50" fmla="*/ 1676 w 1716"/>
                <a:gd name="T51" fmla="*/ 1713 h 1717"/>
                <a:gd name="T52" fmla="*/ 1695 w 1716"/>
                <a:gd name="T53" fmla="*/ 1703 h 1717"/>
                <a:gd name="T54" fmla="*/ 1708 w 1716"/>
                <a:gd name="T55" fmla="*/ 1687 h 1717"/>
                <a:gd name="T56" fmla="*/ 1715 w 1716"/>
                <a:gd name="T57" fmla="*/ 1666 h 1717"/>
                <a:gd name="T58" fmla="*/ 1715 w 1716"/>
                <a:gd name="T59" fmla="*/ 1666 h 1717"/>
                <a:gd name="T60" fmla="*/ 1716 w 1716"/>
                <a:gd name="T61" fmla="*/ 1656 h 1717"/>
                <a:gd name="T62" fmla="*/ 1714 w 1716"/>
                <a:gd name="T63" fmla="*/ 1643 h 1717"/>
                <a:gd name="T64" fmla="*/ 1714 w 1716"/>
                <a:gd name="T65" fmla="*/ 1642 h 1717"/>
                <a:gd name="T66" fmla="*/ 1699 w 1716"/>
                <a:gd name="T67" fmla="*/ 1478 h 1717"/>
                <a:gd name="T68" fmla="*/ 1669 w 1716"/>
                <a:gd name="T69" fmla="*/ 1318 h 1717"/>
                <a:gd name="T70" fmla="*/ 1625 w 1716"/>
                <a:gd name="T71" fmla="*/ 1164 h 1717"/>
                <a:gd name="T72" fmla="*/ 1566 w 1716"/>
                <a:gd name="T73" fmla="*/ 1016 h 1717"/>
                <a:gd name="T74" fmla="*/ 1495 w 1716"/>
                <a:gd name="T75" fmla="*/ 875 h 1717"/>
                <a:gd name="T76" fmla="*/ 1412 w 1716"/>
                <a:gd name="T77" fmla="*/ 743 h 1717"/>
                <a:gd name="T78" fmla="*/ 1318 w 1716"/>
                <a:gd name="T79" fmla="*/ 618 h 1717"/>
                <a:gd name="T80" fmla="*/ 1213 w 1716"/>
                <a:gd name="T81" fmla="*/ 502 h 1717"/>
                <a:gd name="T82" fmla="*/ 1098 w 1716"/>
                <a:gd name="T83" fmla="*/ 397 h 1717"/>
                <a:gd name="T84" fmla="*/ 973 w 1716"/>
                <a:gd name="T85" fmla="*/ 303 h 1717"/>
                <a:gd name="T86" fmla="*/ 841 w 1716"/>
                <a:gd name="T87" fmla="*/ 220 h 1717"/>
                <a:gd name="T88" fmla="*/ 700 w 1716"/>
                <a:gd name="T89" fmla="*/ 149 h 1717"/>
                <a:gd name="T90" fmla="*/ 552 w 1716"/>
                <a:gd name="T91" fmla="*/ 91 h 1717"/>
                <a:gd name="T92" fmla="*/ 399 w 1716"/>
                <a:gd name="T93" fmla="*/ 47 h 1717"/>
                <a:gd name="T94" fmla="*/ 239 w 1716"/>
                <a:gd name="T95" fmla="*/ 16 h 1717"/>
                <a:gd name="T96" fmla="*/ 75 w 1716"/>
                <a:gd name="T97" fmla="*/ 2 h 1717"/>
                <a:gd name="T98" fmla="*/ 61 w 1716"/>
                <a:gd name="T99" fmla="*/ 0 h 1717"/>
                <a:gd name="T100" fmla="*/ 52 w 1716"/>
                <a:gd name="T101" fmla="*/ 1 h 1717"/>
                <a:gd name="T102" fmla="*/ 31 w 1716"/>
                <a:gd name="T103" fmla="*/ 8 h 1717"/>
                <a:gd name="T104" fmla="*/ 15 w 1716"/>
                <a:gd name="T105" fmla="*/ 21 h 1717"/>
                <a:gd name="T106" fmla="*/ 4 w 1716"/>
                <a:gd name="T107" fmla="*/ 40 h 1717"/>
                <a:gd name="T108" fmla="*/ 0 w 1716"/>
                <a:gd name="T109" fmla="*/ 61 h 1717"/>
                <a:gd name="T110" fmla="*/ 0 w 1716"/>
                <a:gd name="T111" fmla="*/ 580 h 1717"/>
                <a:gd name="T112" fmla="*/ 2 w 1716"/>
                <a:gd name="T113" fmla="*/ 592 h 1717"/>
                <a:gd name="T114" fmla="*/ 9 w 1716"/>
                <a:gd name="T115" fmla="*/ 607 h 1717"/>
                <a:gd name="T116" fmla="*/ 23 w 1716"/>
                <a:gd name="T117" fmla="*/ 623 h 1717"/>
                <a:gd name="T118" fmla="*/ 37 w 1716"/>
                <a:gd name="T119" fmla="*/ 631 h 1717"/>
                <a:gd name="T120" fmla="*/ 49 w 1716"/>
                <a:gd name="T121" fmla="*/ 63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16" h="1717">
                  <a:moveTo>
                    <a:pt x="54" y="635"/>
                  </a:moveTo>
                  <a:lnTo>
                    <a:pt x="55" y="635"/>
                  </a:lnTo>
                  <a:lnTo>
                    <a:pt x="58" y="635"/>
                  </a:lnTo>
                  <a:lnTo>
                    <a:pt x="61" y="635"/>
                  </a:lnTo>
                  <a:lnTo>
                    <a:pt x="61" y="635"/>
                  </a:lnTo>
                  <a:lnTo>
                    <a:pt x="112" y="639"/>
                  </a:lnTo>
                  <a:lnTo>
                    <a:pt x="162" y="646"/>
                  </a:lnTo>
                  <a:lnTo>
                    <a:pt x="211" y="654"/>
                  </a:lnTo>
                  <a:lnTo>
                    <a:pt x="260" y="666"/>
                  </a:lnTo>
                  <a:lnTo>
                    <a:pt x="309" y="679"/>
                  </a:lnTo>
                  <a:lnTo>
                    <a:pt x="355" y="694"/>
                  </a:lnTo>
                  <a:lnTo>
                    <a:pt x="401" y="711"/>
                  </a:lnTo>
                  <a:lnTo>
                    <a:pt x="446" y="730"/>
                  </a:lnTo>
                  <a:lnTo>
                    <a:pt x="490" y="751"/>
                  </a:lnTo>
                  <a:lnTo>
                    <a:pt x="533" y="774"/>
                  </a:lnTo>
                  <a:lnTo>
                    <a:pt x="575" y="799"/>
                  </a:lnTo>
                  <a:lnTo>
                    <a:pt x="615" y="826"/>
                  </a:lnTo>
                  <a:lnTo>
                    <a:pt x="654" y="854"/>
                  </a:lnTo>
                  <a:lnTo>
                    <a:pt x="692" y="884"/>
                  </a:lnTo>
                  <a:lnTo>
                    <a:pt x="727" y="916"/>
                  </a:lnTo>
                  <a:lnTo>
                    <a:pt x="763" y="949"/>
                  </a:lnTo>
                  <a:lnTo>
                    <a:pt x="796" y="984"/>
                  </a:lnTo>
                  <a:lnTo>
                    <a:pt x="828" y="1020"/>
                  </a:lnTo>
                  <a:lnTo>
                    <a:pt x="858" y="1058"/>
                  </a:lnTo>
                  <a:lnTo>
                    <a:pt x="887" y="1096"/>
                  </a:lnTo>
                  <a:lnTo>
                    <a:pt x="914" y="1137"/>
                  </a:lnTo>
                  <a:lnTo>
                    <a:pt x="939" y="1178"/>
                  </a:lnTo>
                  <a:lnTo>
                    <a:pt x="962" y="1221"/>
                  </a:lnTo>
                  <a:lnTo>
                    <a:pt x="983" y="1264"/>
                  </a:lnTo>
                  <a:lnTo>
                    <a:pt x="1003" y="1310"/>
                  </a:lnTo>
                  <a:lnTo>
                    <a:pt x="1021" y="1355"/>
                  </a:lnTo>
                  <a:lnTo>
                    <a:pt x="1036" y="1402"/>
                  </a:lnTo>
                  <a:lnTo>
                    <a:pt x="1049" y="1450"/>
                  </a:lnTo>
                  <a:lnTo>
                    <a:pt x="1060" y="1498"/>
                  </a:lnTo>
                  <a:lnTo>
                    <a:pt x="1069" y="1548"/>
                  </a:lnTo>
                  <a:lnTo>
                    <a:pt x="1075" y="1598"/>
                  </a:lnTo>
                  <a:lnTo>
                    <a:pt x="1081" y="1649"/>
                  </a:lnTo>
                  <a:lnTo>
                    <a:pt x="1080" y="1653"/>
                  </a:lnTo>
                  <a:lnTo>
                    <a:pt x="1080" y="1656"/>
                  </a:lnTo>
                  <a:lnTo>
                    <a:pt x="1081" y="1663"/>
                  </a:lnTo>
                  <a:lnTo>
                    <a:pt x="1082" y="1670"/>
                  </a:lnTo>
                  <a:lnTo>
                    <a:pt x="1085" y="1681"/>
                  </a:lnTo>
                  <a:lnTo>
                    <a:pt x="1090" y="1690"/>
                  </a:lnTo>
                  <a:lnTo>
                    <a:pt x="1096" y="1697"/>
                  </a:lnTo>
                  <a:lnTo>
                    <a:pt x="1103" y="1704"/>
                  </a:lnTo>
                  <a:lnTo>
                    <a:pt x="1111" y="1710"/>
                  </a:lnTo>
                  <a:lnTo>
                    <a:pt x="1120" y="1714"/>
                  </a:lnTo>
                  <a:lnTo>
                    <a:pt x="1130" y="1716"/>
                  </a:lnTo>
                  <a:lnTo>
                    <a:pt x="1140" y="1717"/>
                  </a:lnTo>
                  <a:lnTo>
                    <a:pt x="1655" y="1717"/>
                  </a:lnTo>
                  <a:lnTo>
                    <a:pt x="1665" y="1716"/>
                  </a:lnTo>
                  <a:lnTo>
                    <a:pt x="1676" y="1713"/>
                  </a:lnTo>
                  <a:lnTo>
                    <a:pt x="1686" y="1709"/>
                  </a:lnTo>
                  <a:lnTo>
                    <a:pt x="1695" y="1703"/>
                  </a:lnTo>
                  <a:lnTo>
                    <a:pt x="1702" y="1696"/>
                  </a:lnTo>
                  <a:lnTo>
                    <a:pt x="1708" y="1687"/>
                  </a:lnTo>
                  <a:lnTo>
                    <a:pt x="1712" y="167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1"/>
                  </a:lnTo>
                  <a:lnTo>
                    <a:pt x="1716" y="1656"/>
                  </a:lnTo>
                  <a:lnTo>
                    <a:pt x="1715" y="1649"/>
                  </a:lnTo>
                  <a:lnTo>
                    <a:pt x="1714" y="1643"/>
                  </a:lnTo>
                  <a:lnTo>
                    <a:pt x="1714" y="1642"/>
                  </a:lnTo>
                  <a:lnTo>
                    <a:pt x="1714" y="1642"/>
                  </a:lnTo>
                  <a:lnTo>
                    <a:pt x="1709" y="1560"/>
                  </a:lnTo>
                  <a:lnTo>
                    <a:pt x="1699" y="1478"/>
                  </a:lnTo>
                  <a:lnTo>
                    <a:pt x="1686" y="1398"/>
                  </a:lnTo>
                  <a:lnTo>
                    <a:pt x="1669" y="1318"/>
                  </a:lnTo>
                  <a:lnTo>
                    <a:pt x="1648" y="1241"/>
                  </a:lnTo>
                  <a:lnTo>
                    <a:pt x="1625" y="1164"/>
                  </a:lnTo>
                  <a:lnTo>
                    <a:pt x="1598" y="1089"/>
                  </a:lnTo>
                  <a:lnTo>
                    <a:pt x="1566" y="1016"/>
                  </a:lnTo>
                  <a:lnTo>
                    <a:pt x="1533" y="945"/>
                  </a:lnTo>
                  <a:lnTo>
                    <a:pt x="1495" y="875"/>
                  </a:lnTo>
                  <a:lnTo>
                    <a:pt x="1456" y="808"/>
                  </a:lnTo>
                  <a:lnTo>
                    <a:pt x="1412" y="743"/>
                  </a:lnTo>
                  <a:lnTo>
                    <a:pt x="1367" y="680"/>
                  </a:lnTo>
                  <a:lnTo>
                    <a:pt x="1318" y="618"/>
                  </a:lnTo>
                  <a:lnTo>
                    <a:pt x="1267" y="559"/>
                  </a:lnTo>
                  <a:lnTo>
                    <a:pt x="1213" y="502"/>
                  </a:lnTo>
                  <a:lnTo>
                    <a:pt x="1156" y="449"/>
                  </a:lnTo>
                  <a:lnTo>
                    <a:pt x="1098" y="397"/>
                  </a:lnTo>
                  <a:lnTo>
                    <a:pt x="1037" y="348"/>
                  </a:lnTo>
                  <a:lnTo>
                    <a:pt x="973" y="303"/>
                  </a:lnTo>
                  <a:lnTo>
                    <a:pt x="908" y="260"/>
                  </a:lnTo>
                  <a:lnTo>
                    <a:pt x="841" y="220"/>
                  </a:lnTo>
                  <a:lnTo>
                    <a:pt x="771" y="183"/>
                  </a:lnTo>
                  <a:lnTo>
                    <a:pt x="700" y="149"/>
                  </a:lnTo>
                  <a:lnTo>
                    <a:pt x="627" y="119"/>
                  </a:lnTo>
                  <a:lnTo>
                    <a:pt x="552" y="91"/>
                  </a:lnTo>
                  <a:lnTo>
                    <a:pt x="477" y="67"/>
                  </a:lnTo>
                  <a:lnTo>
                    <a:pt x="399" y="47"/>
                  </a:lnTo>
                  <a:lnTo>
                    <a:pt x="320" y="29"/>
                  </a:lnTo>
                  <a:lnTo>
                    <a:pt x="239" y="16"/>
                  </a:lnTo>
                  <a:lnTo>
                    <a:pt x="157" y="7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2" y="1"/>
                  </a:lnTo>
                  <a:lnTo>
                    <a:pt x="40" y="3"/>
                  </a:lnTo>
                  <a:lnTo>
                    <a:pt x="31" y="8"/>
                  </a:lnTo>
                  <a:lnTo>
                    <a:pt x="22" y="14"/>
                  </a:lnTo>
                  <a:lnTo>
                    <a:pt x="15" y="21"/>
                  </a:lnTo>
                  <a:lnTo>
                    <a:pt x="8" y="29"/>
                  </a:lnTo>
                  <a:lnTo>
                    <a:pt x="4" y="40"/>
                  </a:lnTo>
                  <a:lnTo>
                    <a:pt x="1" y="50"/>
                  </a:lnTo>
                  <a:lnTo>
                    <a:pt x="0" y="61"/>
                  </a:lnTo>
                  <a:lnTo>
                    <a:pt x="0" y="574"/>
                  </a:lnTo>
                  <a:lnTo>
                    <a:pt x="0" y="580"/>
                  </a:lnTo>
                  <a:lnTo>
                    <a:pt x="1" y="587"/>
                  </a:lnTo>
                  <a:lnTo>
                    <a:pt x="2" y="592"/>
                  </a:lnTo>
                  <a:lnTo>
                    <a:pt x="4" y="597"/>
                  </a:lnTo>
                  <a:lnTo>
                    <a:pt x="9" y="607"/>
                  </a:lnTo>
                  <a:lnTo>
                    <a:pt x="15" y="616"/>
                  </a:lnTo>
                  <a:lnTo>
                    <a:pt x="23" y="623"/>
                  </a:lnTo>
                  <a:lnTo>
                    <a:pt x="32" y="629"/>
                  </a:lnTo>
                  <a:lnTo>
                    <a:pt x="37" y="631"/>
                  </a:lnTo>
                  <a:lnTo>
                    <a:pt x="42" y="633"/>
                  </a:lnTo>
                  <a:lnTo>
                    <a:pt x="49" y="634"/>
                  </a:lnTo>
                  <a:lnTo>
                    <a:pt x="54" y="6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76"/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0DCC2FEC-8EFC-4D21-A59B-5AE30EB34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975" y="2333625"/>
              <a:ext cx="908050" cy="908050"/>
            </a:xfrm>
            <a:custGeom>
              <a:avLst/>
              <a:gdLst>
                <a:gd name="T0" fmla="*/ 58 w 1716"/>
                <a:gd name="T1" fmla="*/ 635 h 1717"/>
                <a:gd name="T2" fmla="*/ 62 w 1716"/>
                <a:gd name="T3" fmla="*/ 635 h 1717"/>
                <a:gd name="T4" fmla="*/ 163 w 1716"/>
                <a:gd name="T5" fmla="*/ 646 h 1717"/>
                <a:gd name="T6" fmla="*/ 261 w 1716"/>
                <a:gd name="T7" fmla="*/ 666 h 1717"/>
                <a:gd name="T8" fmla="*/ 355 w 1716"/>
                <a:gd name="T9" fmla="*/ 694 h 1717"/>
                <a:gd name="T10" fmla="*/ 446 w 1716"/>
                <a:gd name="T11" fmla="*/ 730 h 1717"/>
                <a:gd name="T12" fmla="*/ 533 w 1716"/>
                <a:gd name="T13" fmla="*/ 774 h 1717"/>
                <a:gd name="T14" fmla="*/ 615 w 1716"/>
                <a:gd name="T15" fmla="*/ 826 h 1717"/>
                <a:gd name="T16" fmla="*/ 692 w 1716"/>
                <a:gd name="T17" fmla="*/ 884 h 1717"/>
                <a:gd name="T18" fmla="*/ 763 w 1716"/>
                <a:gd name="T19" fmla="*/ 949 h 1717"/>
                <a:gd name="T20" fmla="*/ 829 w 1716"/>
                <a:gd name="T21" fmla="*/ 1020 h 1717"/>
                <a:gd name="T22" fmla="*/ 887 w 1716"/>
                <a:gd name="T23" fmla="*/ 1096 h 1717"/>
                <a:gd name="T24" fmla="*/ 939 w 1716"/>
                <a:gd name="T25" fmla="*/ 1178 h 1717"/>
                <a:gd name="T26" fmla="*/ 984 w 1716"/>
                <a:gd name="T27" fmla="*/ 1264 h 1717"/>
                <a:gd name="T28" fmla="*/ 1021 w 1716"/>
                <a:gd name="T29" fmla="*/ 1355 h 1717"/>
                <a:gd name="T30" fmla="*/ 1049 w 1716"/>
                <a:gd name="T31" fmla="*/ 1450 h 1717"/>
                <a:gd name="T32" fmla="*/ 1069 w 1716"/>
                <a:gd name="T33" fmla="*/ 1548 h 1717"/>
                <a:gd name="T34" fmla="*/ 1080 w 1716"/>
                <a:gd name="T35" fmla="*/ 1649 h 1717"/>
                <a:gd name="T36" fmla="*/ 1079 w 1716"/>
                <a:gd name="T37" fmla="*/ 1656 h 1717"/>
                <a:gd name="T38" fmla="*/ 1081 w 1716"/>
                <a:gd name="T39" fmla="*/ 1670 h 1717"/>
                <a:gd name="T40" fmla="*/ 1090 w 1716"/>
                <a:gd name="T41" fmla="*/ 1690 h 1717"/>
                <a:gd name="T42" fmla="*/ 1103 w 1716"/>
                <a:gd name="T43" fmla="*/ 1704 h 1717"/>
                <a:gd name="T44" fmla="*/ 1120 w 1716"/>
                <a:gd name="T45" fmla="*/ 1714 h 1717"/>
                <a:gd name="T46" fmla="*/ 1141 w 1716"/>
                <a:gd name="T47" fmla="*/ 1717 h 1717"/>
                <a:gd name="T48" fmla="*/ 1666 w 1716"/>
                <a:gd name="T49" fmla="*/ 1716 h 1717"/>
                <a:gd name="T50" fmla="*/ 1685 w 1716"/>
                <a:gd name="T51" fmla="*/ 1709 h 1717"/>
                <a:gd name="T52" fmla="*/ 1702 w 1716"/>
                <a:gd name="T53" fmla="*/ 1696 h 1717"/>
                <a:gd name="T54" fmla="*/ 1712 w 1716"/>
                <a:gd name="T55" fmla="*/ 1676 h 1717"/>
                <a:gd name="T56" fmla="*/ 1715 w 1716"/>
                <a:gd name="T57" fmla="*/ 1666 h 1717"/>
                <a:gd name="T58" fmla="*/ 1716 w 1716"/>
                <a:gd name="T59" fmla="*/ 1661 h 1717"/>
                <a:gd name="T60" fmla="*/ 1716 w 1716"/>
                <a:gd name="T61" fmla="*/ 1649 h 1717"/>
                <a:gd name="T62" fmla="*/ 1714 w 1716"/>
                <a:gd name="T63" fmla="*/ 1642 h 1717"/>
                <a:gd name="T64" fmla="*/ 1709 w 1716"/>
                <a:gd name="T65" fmla="*/ 1560 h 1717"/>
                <a:gd name="T66" fmla="*/ 1687 w 1716"/>
                <a:gd name="T67" fmla="*/ 1398 h 1717"/>
                <a:gd name="T68" fmla="*/ 1649 w 1716"/>
                <a:gd name="T69" fmla="*/ 1241 h 1717"/>
                <a:gd name="T70" fmla="*/ 1597 w 1716"/>
                <a:gd name="T71" fmla="*/ 1089 h 1717"/>
                <a:gd name="T72" fmla="*/ 1533 w 1716"/>
                <a:gd name="T73" fmla="*/ 945 h 1717"/>
                <a:gd name="T74" fmla="*/ 1456 w 1716"/>
                <a:gd name="T75" fmla="*/ 808 h 1717"/>
                <a:gd name="T76" fmla="*/ 1367 w 1716"/>
                <a:gd name="T77" fmla="*/ 680 h 1717"/>
                <a:gd name="T78" fmla="*/ 1267 w 1716"/>
                <a:gd name="T79" fmla="*/ 559 h 1717"/>
                <a:gd name="T80" fmla="*/ 1156 w 1716"/>
                <a:gd name="T81" fmla="*/ 449 h 1717"/>
                <a:gd name="T82" fmla="*/ 1037 w 1716"/>
                <a:gd name="T83" fmla="*/ 348 h 1717"/>
                <a:gd name="T84" fmla="*/ 908 w 1716"/>
                <a:gd name="T85" fmla="*/ 260 h 1717"/>
                <a:gd name="T86" fmla="*/ 772 w 1716"/>
                <a:gd name="T87" fmla="*/ 183 h 1717"/>
                <a:gd name="T88" fmla="*/ 627 w 1716"/>
                <a:gd name="T89" fmla="*/ 119 h 1717"/>
                <a:gd name="T90" fmla="*/ 476 w 1716"/>
                <a:gd name="T91" fmla="*/ 67 h 1717"/>
                <a:gd name="T92" fmla="*/ 320 w 1716"/>
                <a:gd name="T93" fmla="*/ 29 h 1717"/>
                <a:gd name="T94" fmla="*/ 158 w 1716"/>
                <a:gd name="T95" fmla="*/ 7 h 1717"/>
                <a:gd name="T96" fmla="*/ 68 w 1716"/>
                <a:gd name="T97" fmla="*/ 0 h 1717"/>
                <a:gd name="T98" fmla="*/ 57 w 1716"/>
                <a:gd name="T99" fmla="*/ 0 h 1717"/>
                <a:gd name="T100" fmla="*/ 41 w 1716"/>
                <a:gd name="T101" fmla="*/ 3 h 1717"/>
                <a:gd name="T102" fmla="*/ 22 w 1716"/>
                <a:gd name="T103" fmla="*/ 14 h 1717"/>
                <a:gd name="T104" fmla="*/ 9 w 1716"/>
                <a:gd name="T105" fmla="*/ 29 h 1717"/>
                <a:gd name="T106" fmla="*/ 1 w 1716"/>
                <a:gd name="T107" fmla="*/ 50 h 1717"/>
                <a:gd name="T108" fmla="*/ 0 w 1716"/>
                <a:gd name="T109" fmla="*/ 574 h 1717"/>
                <a:gd name="T110" fmla="*/ 2 w 1716"/>
                <a:gd name="T111" fmla="*/ 587 h 1717"/>
                <a:gd name="T112" fmla="*/ 5 w 1716"/>
                <a:gd name="T113" fmla="*/ 597 h 1717"/>
                <a:gd name="T114" fmla="*/ 16 w 1716"/>
                <a:gd name="T115" fmla="*/ 616 h 1717"/>
                <a:gd name="T116" fmla="*/ 33 w 1716"/>
                <a:gd name="T117" fmla="*/ 629 h 1717"/>
                <a:gd name="T118" fmla="*/ 43 w 1716"/>
                <a:gd name="T119" fmla="*/ 633 h 1717"/>
                <a:gd name="T120" fmla="*/ 55 w 1716"/>
                <a:gd name="T121" fmla="*/ 635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16" h="1717">
                  <a:moveTo>
                    <a:pt x="55" y="635"/>
                  </a:moveTo>
                  <a:lnTo>
                    <a:pt x="58" y="635"/>
                  </a:lnTo>
                  <a:lnTo>
                    <a:pt x="61" y="635"/>
                  </a:lnTo>
                  <a:lnTo>
                    <a:pt x="62" y="635"/>
                  </a:lnTo>
                  <a:lnTo>
                    <a:pt x="112" y="639"/>
                  </a:lnTo>
                  <a:lnTo>
                    <a:pt x="163" y="646"/>
                  </a:lnTo>
                  <a:lnTo>
                    <a:pt x="212" y="654"/>
                  </a:lnTo>
                  <a:lnTo>
                    <a:pt x="261" y="666"/>
                  </a:lnTo>
                  <a:lnTo>
                    <a:pt x="309" y="679"/>
                  </a:lnTo>
                  <a:lnTo>
                    <a:pt x="355" y="694"/>
                  </a:lnTo>
                  <a:lnTo>
                    <a:pt x="402" y="711"/>
                  </a:lnTo>
                  <a:lnTo>
                    <a:pt x="446" y="730"/>
                  </a:lnTo>
                  <a:lnTo>
                    <a:pt x="491" y="751"/>
                  </a:lnTo>
                  <a:lnTo>
                    <a:pt x="533" y="774"/>
                  </a:lnTo>
                  <a:lnTo>
                    <a:pt x="575" y="799"/>
                  </a:lnTo>
                  <a:lnTo>
                    <a:pt x="615" y="826"/>
                  </a:lnTo>
                  <a:lnTo>
                    <a:pt x="655" y="854"/>
                  </a:lnTo>
                  <a:lnTo>
                    <a:pt x="692" y="884"/>
                  </a:lnTo>
                  <a:lnTo>
                    <a:pt x="728" y="916"/>
                  </a:lnTo>
                  <a:lnTo>
                    <a:pt x="763" y="949"/>
                  </a:lnTo>
                  <a:lnTo>
                    <a:pt x="796" y="984"/>
                  </a:lnTo>
                  <a:lnTo>
                    <a:pt x="829" y="1020"/>
                  </a:lnTo>
                  <a:lnTo>
                    <a:pt x="859" y="1058"/>
                  </a:lnTo>
                  <a:lnTo>
                    <a:pt x="887" y="1096"/>
                  </a:lnTo>
                  <a:lnTo>
                    <a:pt x="915" y="1137"/>
                  </a:lnTo>
                  <a:lnTo>
                    <a:pt x="939" y="1178"/>
                  </a:lnTo>
                  <a:lnTo>
                    <a:pt x="962" y="1221"/>
                  </a:lnTo>
                  <a:lnTo>
                    <a:pt x="984" y="1264"/>
                  </a:lnTo>
                  <a:lnTo>
                    <a:pt x="1004" y="1310"/>
                  </a:lnTo>
                  <a:lnTo>
                    <a:pt x="1021" y="1355"/>
                  </a:lnTo>
                  <a:lnTo>
                    <a:pt x="1036" y="1402"/>
                  </a:lnTo>
                  <a:lnTo>
                    <a:pt x="1049" y="1450"/>
                  </a:lnTo>
                  <a:lnTo>
                    <a:pt x="1060" y="1498"/>
                  </a:lnTo>
                  <a:lnTo>
                    <a:pt x="1069" y="1548"/>
                  </a:lnTo>
                  <a:lnTo>
                    <a:pt x="1076" y="1598"/>
                  </a:lnTo>
                  <a:lnTo>
                    <a:pt x="1080" y="1649"/>
                  </a:lnTo>
                  <a:lnTo>
                    <a:pt x="1080" y="1653"/>
                  </a:lnTo>
                  <a:lnTo>
                    <a:pt x="1079" y="1656"/>
                  </a:lnTo>
                  <a:lnTo>
                    <a:pt x="1080" y="1663"/>
                  </a:lnTo>
                  <a:lnTo>
                    <a:pt x="1081" y="1670"/>
                  </a:lnTo>
                  <a:lnTo>
                    <a:pt x="1085" y="1681"/>
                  </a:lnTo>
                  <a:lnTo>
                    <a:pt x="1090" y="1690"/>
                  </a:lnTo>
                  <a:lnTo>
                    <a:pt x="1096" y="1697"/>
                  </a:lnTo>
                  <a:lnTo>
                    <a:pt x="1103" y="1704"/>
                  </a:lnTo>
                  <a:lnTo>
                    <a:pt x="1111" y="1710"/>
                  </a:lnTo>
                  <a:lnTo>
                    <a:pt x="1120" y="1714"/>
                  </a:lnTo>
                  <a:lnTo>
                    <a:pt x="1130" y="1716"/>
                  </a:lnTo>
                  <a:lnTo>
                    <a:pt x="1141" y="1717"/>
                  </a:lnTo>
                  <a:lnTo>
                    <a:pt x="1655" y="1717"/>
                  </a:lnTo>
                  <a:lnTo>
                    <a:pt x="1666" y="1716"/>
                  </a:lnTo>
                  <a:lnTo>
                    <a:pt x="1676" y="1713"/>
                  </a:lnTo>
                  <a:lnTo>
                    <a:pt x="1685" y="1709"/>
                  </a:lnTo>
                  <a:lnTo>
                    <a:pt x="1695" y="1703"/>
                  </a:lnTo>
                  <a:lnTo>
                    <a:pt x="1702" y="1696"/>
                  </a:lnTo>
                  <a:lnTo>
                    <a:pt x="1708" y="1687"/>
                  </a:lnTo>
                  <a:lnTo>
                    <a:pt x="1712" y="167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6" y="1661"/>
                  </a:lnTo>
                  <a:lnTo>
                    <a:pt x="1716" y="1656"/>
                  </a:lnTo>
                  <a:lnTo>
                    <a:pt x="1716" y="1649"/>
                  </a:lnTo>
                  <a:lnTo>
                    <a:pt x="1714" y="1643"/>
                  </a:lnTo>
                  <a:lnTo>
                    <a:pt x="1714" y="1642"/>
                  </a:lnTo>
                  <a:lnTo>
                    <a:pt x="1714" y="1642"/>
                  </a:lnTo>
                  <a:lnTo>
                    <a:pt x="1709" y="1560"/>
                  </a:lnTo>
                  <a:lnTo>
                    <a:pt x="1700" y="1478"/>
                  </a:lnTo>
                  <a:lnTo>
                    <a:pt x="1687" y="1398"/>
                  </a:lnTo>
                  <a:lnTo>
                    <a:pt x="1669" y="1318"/>
                  </a:lnTo>
                  <a:lnTo>
                    <a:pt x="1649" y="1241"/>
                  </a:lnTo>
                  <a:lnTo>
                    <a:pt x="1625" y="1164"/>
                  </a:lnTo>
                  <a:lnTo>
                    <a:pt x="1597" y="1089"/>
                  </a:lnTo>
                  <a:lnTo>
                    <a:pt x="1567" y="1016"/>
                  </a:lnTo>
                  <a:lnTo>
                    <a:pt x="1533" y="945"/>
                  </a:lnTo>
                  <a:lnTo>
                    <a:pt x="1496" y="875"/>
                  </a:lnTo>
                  <a:lnTo>
                    <a:pt x="1456" y="808"/>
                  </a:lnTo>
                  <a:lnTo>
                    <a:pt x="1413" y="743"/>
                  </a:lnTo>
                  <a:lnTo>
                    <a:pt x="1367" y="680"/>
                  </a:lnTo>
                  <a:lnTo>
                    <a:pt x="1318" y="618"/>
                  </a:lnTo>
                  <a:lnTo>
                    <a:pt x="1267" y="559"/>
                  </a:lnTo>
                  <a:lnTo>
                    <a:pt x="1213" y="502"/>
                  </a:lnTo>
                  <a:lnTo>
                    <a:pt x="1156" y="449"/>
                  </a:lnTo>
                  <a:lnTo>
                    <a:pt x="1098" y="397"/>
                  </a:lnTo>
                  <a:lnTo>
                    <a:pt x="1037" y="348"/>
                  </a:lnTo>
                  <a:lnTo>
                    <a:pt x="973" y="303"/>
                  </a:lnTo>
                  <a:lnTo>
                    <a:pt x="908" y="260"/>
                  </a:lnTo>
                  <a:lnTo>
                    <a:pt x="841" y="220"/>
                  </a:lnTo>
                  <a:lnTo>
                    <a:pt x="772" y="183"/>
                  </a:lnTo>
                  <a:lnTo>
                    <a:pt x="700" y="149"/>
                  </a:lnTo>
                  <a:lnTo>
                    <a:pt x="627" y="119"/>
                  </a:lnTo>
                  <a:lnTo>
                    <a:pt x="552" y="91"/>
                  </a:lnTo>
                  <a:lnTo>
                    <a:pt x="476" y="67"/>
                  </a:lnTo>
                  <a:lnTo>
                    <a:pt x="399" y="47"/>
                  </a:lnTo>
                  <a:lnTo>
                    <a:pt x="320" y="29"/>
                  </a:lnTo>
                  <a:lnTo>
                    <a:pt x="240" y="16"/>
                  </a:lnTo>
                  <a:lnTo>
                    <a:pt x="158" y="7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1" y="3"/>
                  </a:lnTo>
                  <a:lnTo>
                    <a:pt x="31" y="8"/>
                  </a:lnTo>
                  <a:lnTo>
                    <a:pt x="22" y="14"/>
                  </a:lnTo>
                  <a:lnTo>
                    <a:pt x="15" y="21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1" y="50"/>
                  </a:lnTo>
                  <a:lnTo>
                    <a:pt x="0" y="61"/>
                  </a:lnTo>
                  <a:lnTo>
                    <a:pt x="0" y="574"/>
                  </a:lnTo>
                  <a:lnTo>
                    <a:pt x="1" y="580"/>
                  </a:lnTo>
                  <a:lnTo>
                    <a:pt x="2" y="587"/>
                  </a:lnTo>
                  <a:lnTo>
                    <a:pt x="3" y="592"/>
                  </a:lnTo>
                  <a:lnTo>
                    <a:pt x="5" y="597"/>
                  </a:lnTo>
                  <a:lnTo>
                    <a:pt x="9" y="607"/>
                  </a:lnTo>
                  <a:lnTo>
                    <a:pt x="16" y="616"/>
                  </a:lnTo>
                  <a:lnTo>
                    <a:pt x="24" y="623"/>
                  </a:lnTo>
                  <a:lnTo>
                    <a:pt x="33" y="629"/>
                  </a:lnTo>
                  <a:lnTo>
                    <a:pt x="38" y="631"/>
                  </a:lnTo>
                  <a:lnTo>
                    <a:pt x="43" y="633"/>
                  </a:lnTo>
                  <a:lnTo>
                    <a:pt x="48" y="634"/>
                  </a:lnTo>
                  <a:lnTo>
                    <a:pt x="55" y="6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76"/>
            </a:p>
          </p:txBody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79A25173-8B7E-4598-BDF3-4FF7E7806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925" y="3241675"/>
              <a:ext cx="908050" cy="909638"/>
            </a:xfrm>
            <a:custGeom>
              <a:avLst/>
              <a:gdLst>
                <a:gd name="T0" fmla="*/ 1558 w 1716"/>
                <a:gd name="T1" fmla="*/ 1711 h 1718"/>
                <a:gd name="T2" fmla="*/ 1396 w 1716"/>
                <a:gd name="T3" fmla="*/ 1688 h 1718"/>
                <a:gd name="T4" fmla="*/ 1239 w 1716"/>
                <a:gd name="T5" fmla="*/ 1651 h 1718"/>
                <a:gd name="T6" fmla="*/ 1089 w 1716"/>
                <a:gd name="T7" fmla="*/ 1599 h 1718"/>
                <a:gd name="T8" fmla="*/ 944 w 1716"/>
                <a:gd name="T9" fmla="*/ 1535 h 1718"/>
                <a:gd name="T10" fmla="*/ 807 w 1716"/>
                <a:gd name="T11" fmla="*/ 1458 h 1718"/>
                <a:gd name="T12" fmla="*/ 679 w 1716"/>
                <a:gd name="T13" fmla="*/ 1369 h 1718"/>
                <a:gd name="T14" fmla="*/ 558 w 1716"/>
                <a:gd name="T15" fmla="*/ 1268 h 1718"/>
                <a:gd name="T16" fmla="*/ 448 w 1716"/>
                <a:gd name="T17" fmla="*/ 1158 h 1718"/>
                <a:gd name="T18" fmla="*/ 349 w 1716"/>
                <a:gd name="T19" fmla="*/ 1038 h 1718"/>
                <a:gd name="T20" fmla="*/ 260 w 1716"/>
                <a:gd name="T21" fmla="*/ 910 h 1718"/>
                <a:gd name="T22" fmla="*/ 183 w 1716"/>
                <a:gd name="T23" fmla="*/ 773 h 1718"/>
                <a:gd name="T24" fmla="*/ 118 w 1716"/>
                <a:gd name="T25" fmla="*/ 628 h 1718"/>
                <a:gd name="T26" fmla="*/ 67 w 1716"/>
                <a:gd name="T27" fmla="*/ 477 h 1718"/>
                <a:gd name="T28" fmla="*/ 29 w 1716"/>
                <a:gd name="T29" fmla="*/ 320 h 1718"/>
                <a:gd name="T30" fmla="*/ 7 w 1716"/>
                <a:gd name="T31" fmla="*/ 158 h 1718"/>
                <a:gd name="T32" fmla="*/ 0 w 1716"/>
                <a:gd name="T33" fmla="*/ 68 h 1718"/>
                <a:gd name="T34" fmla="*/ 0 w 1716"/>
                <a:gd name="T35" fmla="*/ 57 h 1718"/>
                <a:gd name="T36" fmla="*/ 4 w 1716"/>
                <a:gd name="T37" fmla="*/ 40 h 1718"/>
                <a:gd name="T38" fmla="*/ 14 w 1716"/>
                <a:gd name="T39" fmla="*/ 22 h 1718"/>
                <a:gd name="T40" fmla="*/ 29 w 1716"/>
                <a:gd name="T41" fmla="*/ 9 h 1718"/>
                <a:gd name="T42" fmla="*/ 50 w 1716"/>
                <a:gd name="T43" fmla="*/ 1 h 1718"/>
                <a:gd name="T44" fmla="*/ 575 w 1716"/>
                <a:gd name="T45" fmla="*/ 0 h 1718"/>
                <a:gd name="T46" fmla="*/ 586 w 1716"/>
                <a:gd name="T47" fmla="*/ 1 h 1718"/>
                <a:gd name="T48" fmla="*/ 597 w 1716"/>
                <a:gd name="T49" fmla="*/ 4 h 1718"/>
                <a:gd name="T50" fmla="*/ 615 w 1716"/>
                <a:gd name="T51" fmla="*/ 16 h 1718"/>
                <a:gd name="T52" fmla="*/ 628 w 1716"/>
                <a:gd name="T53" fmla="*/ 33 h 1718"/>
                <a:gd name="T54" fmla="*/ 632 w 1716"/>
                <a:gd name="T55" fmla="*/ 44 h 1718"/>
                <a:gd name="T56" fmla="*/ 634 w 1716"/>
                <a:gd name="T57" fmla="*/ 55 h 1718"/>
                <a:gd name="T58" fmla="*/ 634 w 1716"/>
                <a:gd name="T59" fmla="*/ 58 h 1718"/>
                <a:gd name="T60" fmla="*/ 635 w 1716"/>
                <a:gd name="T61" fmla="*/ 62 h 1718"/>
                <a:gd name="T62" fmla="*/ 645 w 1716"/>
                <a:gd name="T63" fmla="*/ 163 h 1718"/>
                <a:gd name="T64" fmla="*/ 665 w 1716"/>
                <a:gd name="T65" fmla="*/ 261 h 1718"/>
                <a:gd name="T66" fmla="*/ 693 w 1716"/>
                <a:gd name="T67" fmla="*/ 356 h 1718"/>
                <a:gd name="T68" fmla="*/ 729 w 1716"/>
                <a:gd name="T69" fmla="*/ 447 h 1718"/>
                <a:gd name="T70" fmla="*/ 773 w 1716"/>
                <a:gd name="T71" fmla="*/ 534 h 1718"/>
                <a:gd name="T72" fmla="*/ 825 w 1716"/>
                <a:gd name="T73" fmla="*/ 616 h 1718"/>
                <a:gd name="T74" fmla="*/ 883 w 1716"/>
                <a:gd name="T75" fmla="*/ 693 h 1718"/>
                <a:gd name="T76" fmla="*/ 948 w 1716"/>
                <a:gd name="T77" fmla="*/ 764 h 1718"/>
                <a:gd name="T78" fmla="*/ 1019 w 1716"/>
                <a:gd name="T79" fmla="*/ 830 h 1718"/>
                <a:gd name="T80" fmla="*/ 1095 w 1716"/>
                <a:gd name="T81" fmla="*/ 888 h 1718"/>
                <a:gd name="T82" fmla="*/ 1177 w 1716"/>
                <a:gd name="T83" fmla="*/ 940 h 1718"/>
                <a:gd name="T84" fmla="*/ 1263 w 1716"/>
                <a:gd name="T85" fmla="*/ 985 h 1718"/>
                <a:gd name="T86" fmla="*/ 1354 w 1716"/>
                <a:gd name="T87" fmla="*/ 1022 h 1718"/>
                <a:gd name="T88" fmla="*/ 1449 w 1716"/>
                <a:gd name="T89" fmla="*/ 1050 h 1718"/>
                <a:gd name="T90" fmla="*/ 1546 w 1716"/>
                <a:gd name="T91" fmla="*/ 1071 h 1718"/>
                <a:gd name="T92" fmla="*/ 1647 w 1716"/>
                <a:gd name="T93" fmla="*/ 1082 h 1718"/>
                <a:gd name="T94" fmla="*/ 1655 w 1716"/>
                <a:gd name="T95" fmla="*/ 1081 h 1718"/>
                <a:gd name="T96" fmla="*/ 1668 w 1716"/>
                <a:gd name="T97" fmla="*/ 1083 h 1718"/>
                <a:gd name="T98" fmla="*/ 1688 w 1716"/>
                <a:gd name="T99" fmla="*/ 1091 h 1718"/>
                <a:gd name="T100" fmla="*/ 1702 w 1716"/>
                <a:gd name="T101" fmla="*/ 1104 h 1718"/>
                <a:gd name="T102" fmla="*/ 1712 w 1716"/>
                <a:gd name="T103" fmla="*/ 1121 h 1718"/>
                <a:gd name="T104" fmla="*/ 1716 w 1716"/>
                <a:gd name="T105" fmla="*/ 1143 h 1718"/>
                <a:gd name="T106" fmla="*/ 1715 w 1716"/>
                <a:gd name="T107" fmla="*/ 1668 h 1718"/>
                <a:gd name="T108" fmla="*/ 1707 w 1716"/>
                <a:gd name="T109" fmla="*/ 1688 h 1718"/>
                <a:gd name="T110" fmla="*/ 1694 w 1716"/>
                <a:gd name="T111" fmla="*/ 1704 h 1718"/>
                <a:gd name="T112" fmla="*/ 1675 w 1716"/>
                <a:gd name="T113" fmla="*/ 1714 h 1718"/>
                <a:gd name="T114" fmla="*/ 1664 w 1716"/>
                <a:gd name="T115" fmla="*/ 1717 h 1718"/>
                <a:gd name="T116" fmla="*/ 1659 w 1716"/>
                <a:gd name="T117" fmla="*/ 1718 h 1718"/>
                <a:gd name="T118" fmla="*/ 1648 w 1716"/>
                <a:gd name="T119" fmla="*/ 1717 h 1718"/>
                <a:gd name="T120" fmla="*/ 1641 w 1716"/>
                <a:gd name="T121" fmla="*/ 1716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16" h="1718">
                  <a:moveTo>
                    <a:pt x="1641" y="1716"/>
                  </a:moveTo>
                  <a:lnTo>
                    <a:pt x="1558" y="1711"/>
                  </a:lnTo>
                  <a:lnTo>
                    <a:pt x="1476" y="1702"/>
                  </a:lnTo>
                  <a:lnTo>
                    <a:pt x="1396" y="1688"/>
                  </a:lnTo>
                  <a:lnTo>
                    <a:pt x="1317" y="1671"/>
                  </a:lnTo>
                  <a:lnTo>
                    <a:pt x="1239" y="1651"/>
                  </a:lnTo>
                  <a:lnTo>
                    <a:pt x="1163" y="1627"/>
                  </a:lnTo>
                  <a:lnTo>
                    <a:pt x="1089" y="1599"/>
                  </a:lnTo>
                  <a:lnTo>
                    <a:pt x="1016" y="1569"/>
                  </a:lnTo>
                  <a:lnTo>
                    <a:pt x="944" y="1535"/>
                  </a:lnTo>
                  <a:lnTo>
                    <a:pt x="875" y="1498"/>
                  </a:lnTo>
                  <a:lnTo>
                    <a:pt x="807" y="1458"/>
                  </a:lnTo>
                  <a:lnTo>
                    <a:pt x="742" y="1414"/>
                  </a:lnTo>
                  <a:lnTo>
                    <a:pt x="679" y="1369"/>
                  </a:lnTo>
                  <a:lnTo>
                    <a:pt x="617" y="1320"/>
                  </a:lnTo>
                  <a:lnTo>
                    <a:pt x="558" y="1268"/>
                  </a:lnTo>
                  <a:lnTo>
                    <a:pt x="503" y="1215"/>
                  </a:lnTo>
                  <a:lnTo>
                    <a:pt x="448" y="1158"/>
                  </a:lnTo>
                  <a:lnTo>
                    <a:pt x="398" y="1099"/>
                  </a:lnTo>
                  <a:lnTo>
                    <a:pt x="349" y="1038"/>
                  </a:lnTo>
                  <a:lnTo>
                    <a:pt x="303" y="974"/>
                  </a:lnTo>
                  <a:lnTo>
                    <a:pt x="260" y="910"/>
                  </a:lnTo>
                  <a:lnTo>
                    <a:pt x="220" y="842"/>
                  </a:lnTo>
                  <a:lnTo>
                    <a:pt x="183" y="773"/>
                  </a:lnTo>
                  <a:lnTo>
                    <a:pt x="149" y="701"/>
                  </a:lnTo>
                  <a:lnTo>
                    <a:pt x="118" y="628"/>
                  </a:lnTo>
                  <a:lnTo>
                    <a:pt x="91" y="553"/>
                  </a:lnTo>
                  <a:lnTo>
                    <a:pt x="67" y="477"/>
                  </a:lnTo>
                  <a:lnTo>
                    <a:pt x="47" y="399"/>
                  </a:lnTo>
                  <a:lnTo>
                    <a:pt x="29" y="320"/>
                  </a:lnTo>
                  <a:lnTo>
                    <a:pt x="16" y="239"/>
                  </a:lnTo>
                  <a:lnTo>
                    <a:pt x="7" y="158"/>
                  </a:lnTo>
                  <a:lnTo>
                    <a:pt x="2" y="75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4" y="40"/>
                  </a:lnTo>
                  <a:lnTo>
                    <a:pt x="8" y="31"/>
                  </a:lnTo>
                  <a:lnTo>
                    <a:pt x="14" y="22"/>
                  </a:lnTo>
                  <a:lnTo>
                    <a:pt x="21" y="15"/>
                  </a:lnTo>
                  <a:lnTo>
                    <a:pt x="29" y="9"/>
                  </a:lnTo>
                  <a:lnTo>
                    <a:pt x="39" y="4"/>
                  </a:lnTo>
                  <a:lnTo>
                    <a:pt x="50" y="1"/>
                  </a:lnTo>
                  <a:lnTo>
                    <a:pt x="61" y="0"/>
                  </a:lnTo>
                  <a:lnTo>
                    <a:pt x="575" y="0"/>
                  </a:lnTo>
                  <a:lnTo>
                    <a:pt x="580" y="1"/>
                  </a:lnTo>
                  <a:lnTo>
                    <a:pt x="586" y="1"/>
                  </a:lnTo>
                  <a:lnTo>
                    <a:pt x="591" y="3"/>
                  </a:lnTo>
                  <a:lnTo>
                    <a:pt x="597" y="4"/>
                  </a:lnTo>
                  <a:lnTo>
                    <a:pt x="606" y="9"/>
                  </a:lnTo>
                  <a:lnTo>
                    <a:pt x="615" y="16"/>
                  </a:lnTo>
                  <a:lnTo>
                    <a:pt x="622" y="24"/>
                  </a:lnTo>
                  <a:lnTo>
                    <a:pt x="628" y="33"/>
                  </a:lnTo>
                  <a:lnTo>
                    <a:pt x="630" y="38"/>
                  </a:lnTo>
                  <a:lnTo>
                    <a:pt x="632" y="44"/>
                  </a:lnTo>
                  <a:lnTo>
                    <a:pt x="633" y="49"/>
                  </a:lnTo>
                  <a:lnTo>
                    <a:pt x="634" y="55"/>
                  </a:lnTo>
                  <a:lnTo>
                    <a:pt x="634" y="55"/>
                  </a:lnTo>
                  <a:lnTo>
                    <a:pt x="634" y="58"/>
                  </a:lnTo>
                  <a:lnTo>
                    <a:pt x="635" y="61"/>
                  </a:lnTo>
                  <a:lnTo>
                    <a:pt x="635" y="62"/>
                  </a:lnTo>
                  <a:lnTo>
                    <a:pt x="639" y="112"/>
                  </a:lnTo>
                  <a:lnTo>
                    <a:pt x="645" y="163"/>
                  </a:lnTo>
                  <a:lnTo>
                    <a:pt x="654" y="212"/>
                  </a:lnTo>
                  <a:lnTo>
                    <a:pt x="665" y="261"/>
                  </a:lnTo>
                  <a:lnTo>
                    <a:pt x="678" y="309"/>
                  </a:lnTo>
                  <a:lnTo>
                    <a:pt x="693" y="356"/>
                  </a:lnTo>
                  <a:lnTo>
                    <a:pt x="710" y="402"/>
                  </a:lnTo>
                  <a:lnTo>
                    <a:pt x="729" y="447"/>
                  </a:lnTo>
                  <a:lnTo>
                    <a:pt x="750" y="491"/>
                  </a:lnTo>
                  <a:lnTo>
                    <a:pt x="773" y="534"/>
                  </a:lnTo>
                  <a:lnTo>
                    <a:pt x="798" y="575"/>
                  </a:lnTo>
                  <a:lnTo>
                    <a:pt x="825" y="616"/>
                  </a:lnTo>
                  <a:lnTo>
                    <a:pt x="853" y="655"/>
                  </a:lnTo>
                  <a:lnTo>
                    <a:pt x="883" y="693"/>
                  </a:lnTo>
                  <a:lnTo>
                    <a:pt x="915" y="729"/>
                  </a:lnTo>
                  <a:lnTo>
                    <a:pt x="948" y="764"/>
                  </a:lnTo>
                  <a:lnTo>
                    <a:pt x="982" y="797"/>
                  </a:lnTo>
                  <a:lnTo>
                    <a:pt x="1019" y="830"/>
                  </a:lnTo>
                  <a:lnTo>
                    <a:pt x="1056" y="860"/>
                  </a:lnTo>
                  <a:lnTo>
                    <a:pt x="1095" y="888"/>
                  </a:lnTo>
                  <a:lnTo>
                    <a:pt x="1135" y="915"/>
                  </a:lnTo>
                  <a:lnTo>
                    <a:pt x="1177" y="940"/>
                  </a:lnTo>
                  <a:lnTo>
                    <a:pt x="1219" y="963"/>
                  </a:lnTo>
                  <a:lnTo>
                    <a:pt x="1263" y="985"/>
                  </a:lnTo>
                  <a:lnTo>
                    <a:pt x="1308" y="1005"/>
                  </a:lnTo>
                  <a:lnTo>
                    <a:pt x="1354" y="1022"/>
                  </a:lnTo>
                  <a:lnTo>
                    <a:pt x="1400" y="1037"/>
                  </a:lnTo>
                  <a:lnTo>
                    <a:pt x="1449" y="1050"/>
                  </a:lnTo>
                  <a:lnTo>
                    <a:pt x="1497" y="1062"/>
                  </a:lnTo>
                  <a:lnTo>
                    <a:pt x="1546" y="1071"/>
                  </a:lnTo>
                  <a:lnTo>
                    <a:pt x="1597" y="1078"/>
                  </a:lnTo>
                  <a:lnTo>
                    <a:pt x="1647" y="1082"/>
                  </a:lnTo>
                  <a:lnTo>
                    <a:pt x="1651" y="1081"/>
                  </a:lnTo>
                  <a:lnTo>
                    <a:pt x="1655" y="1081"/>
                  </a:lnTo>
                  <a:lnTo>
                    <a:pt x="1662" y="1082"/>
                  </a:lnTo>
                  <a:lnTo>
                    <a:pt x="1668" y="1083"/>
                  </a:lnTo>
                  <a:lnTo>
                    <a:pt x="1678" y="1086"/>
                  </a:lnTo>
                  <a:lnTo>
                    <a:pt x="1688" y="1091"/>
                  </a:lnTo>
                  <a:lnTo>
                    <a:pt x="1696" y="1097"/>
                  </a:lnTo>
                  <a:lnTo>
                    <a:pt x="1702" y="1104"/>
                  </a:lnTo>
                  <a:lnTo>
                    <a:pt x="1708" y="1112"/>
                  </a:lnTo>
                  <a:lnTo>
                    <a:pt x="1712" y="1121"/>
                  </a:lnTo>
                  <a:lnTo>
                    <a:pt x="1715" y="1131"/>
                  </a:lnTo>
                  <a:lnTo>
                    <a:pt x="1716" y="1143"/>
                  </a:lnTo>
                  <a:lnTo>
                    <a:pt x="1716" y="1657"/>
                  </a:lnTo>
                  <a:lnTo>
                    <a:pt x="1715" y="1668"/>
                  </a:lnTo>
                  <a:lnTo>
                    <a:pt x="1712" y="1678"/>
                  </a:lnTo>
                  <a:lnTo>
                    <a:pt x="1707" y="1688"/>
                  </a:lnTo>
                  <a:lnTo>
                    <a:pt x="1701" y="1697"/>
                  </a:lnTo>
                  <a:lnTo>
                    <a:pt x="1694" y="1704"/>
                  </a:lnTo>
                  <a:lnTo>
                    <a:pt x="1685" y="1710"/>
                  </a:lnTo>
                  <a:lnTo>
                    <a:pt x="1675" y="1714"/>
                  </a:lnTo>
                  <a:lnTo>
                    <a:pt x="1664" y="1717"/>
                  </a:lnTo>
                  <a:lnTo>
                    <a:pt x="1664" y="1717"/>
                  </a:lnTo>
                  <a:lnTo>
                    <a:pt x="1664" y="1717"/>
                  </a:lnTo>
                  <a:lnTo>
                    <a:pt x="1659" y="1718"/>
                  </a:lnTo>
                  <a:lnTo>
                    <a:pt x="1655" y="1718"/>
                  </a:lnTo>
                  <a:lnTo>
                    <a:pt x="1648" y="1717"/>
                  </a:lnTo>
                  <a:lnTo>
                    <a:pt x="1641" y="1716"/>
                  </a:lnTo>
                  <a:lnTo>
                    <a:pt x="1641" y="1716"/>
                  </a:lnTo>
                  <a:lnTo>
                    <a:pt x="1641" y="17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76"/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8A8C724E-41FF-45C0-8D36-625DEBD59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975" y="3241675"/>
              <a:ext cx="908050" cy="909638"/>
            </a:xfrm>
            <a:custGeom>
              <a:avLst/>
              <a:gdLst>
                <a:gd name="T0" fmla="*/ 1714 w 1716"/>
                <a:gd name="T1" fmla="*/ 1643 h 1718"/>
                <a:gd name="T2" fmla="*/ 1709 w 1716"/>
                <a:gd name="T3" fmla="*/ 1560 h 1718"/>
                <a:gd name="T4" fmla="*/ 1687 w 1716"/>
                <a:gd name="T5" fmla="*/ 1398 h 1718"/>
                <a:gd name="T6" fmla="*/ 1649 w 1716"/>
                <a:gd name="T7" fmla="*/ 1241 h 1718"/>
                <a:gd name="T8" fmla="*/ 1597 w 1716"/>
                <a:gd name="T9" fmla="*/ 1090 h 1718"/>
                <a:gd name="T10" fmla="*/ 1533 w 1716"/>
                <a:gd name="T11" fmla="*/ 945 h 1718"/>
                <a:gd name="T12" fmla="*/ 1456 w 1716"/>
                <a:gd name="T13" fmla="*/ 808 h 1718"/>
                <a:gd name="T14" fmla="*/ 1367 w 1716"/>
                <a:gd name="T15" fmla="*/ 680 h 1718"/>
                <a:gd name="T16" fmla="*/ 1267 w 1716"/>
                <a:gd name="T17" fmla="*/ 560 h 1718"/>
                <a:gd name="T18" fmla="*/ 1156 w 1716"/>
                <a:gd name="T19" fmla="*/ 450 h 1718"/>
                <a:gd name="T20" fmla="*/ 1037 w 1716"/>
                <a:gd name="T21" fmla="*/ 349 h 1718"/>
                <a:gd name="T22" fmla="*/ 908 w 1716"/>
                <a:gd name="T23" fmla="*/ 260 h 1718"/>
                <a:gd name="T24" fmla="*/ 772 w 1716"/>
                <a:gd name="T25" fmla="*/ 183 h 1718"/>
                <a:gd name="T26" fmla="*/ 627 w 1716"/>
                <a:gd name="T27" fmla="*/ 118 h 1718"/>
                <a:gd name="T28" fmla="*/ 476 w 1716"/>
                <a:gd name="T29" fmla="*/ 68 h 1718"/>
                <a:gd name="T30" fmla="*/ 320 w 1716"/>
                <a:gd name="T31" fmla="*/ 30 h 1718"/>
                <a:gd name="T32" fmla="*/ 158 w 1716"/>
                <a:gd name="T33" fmla="*/ 7 h 1718"/>
                <a:gd name="T34" fmla="*/ 68 w 1716"/>
                <a:gd name="T35" fmla="*/ 1 h 1718"/>
                <a:gd name="T36" fmla="*/ 57 w 1716"/>
                <a:gd name="T37" fmla="*/ 1 h 1718"/>
                <a:gd name="T38" fmla="*/ 41 w 1716"/>
                <a:gd name="T39" fmla="*/ 4 h 1718"/>
                <a:gd name="T40" fmla="*/ 22 w 1716"/>
                <a:gd name="T41" fmla="*/ 14 h 1718"/>
                <a:gd name="T42" fmla="*/ 9 w 1716"/>
                <a:gd name="T43" fmla="*/ 30 h 1718"/>
                <a:gd name="T44" fmla="*/ 1 w 1716"/>
                <a:gd name="T45" fmla="*/ 51 h 1718"/>
                <a:gd name="T46" fmla="*/ 0 w 1716"/>
                <a:gd name="T47" fmla="*/ 575 h 1718"/>
                <a:gd name="T48" fmla="*/ 2 w 1716"/>
                <a:gd name="T49" fmla="*/ 586 h 1718"/>
                <a:gd name="T50" fmla="*/ 5 w 1716"/>
                <a:gd name="T51" fmla="*/ 598 h 1718"/>
                <a:gd name="T52" fmla="*/ 16 w 1716"/>
                <a:gd name="T53" fmla="*/ 616 h 1718"/>
                <a:gd name="T54" fmla="*/ 33 w 1716"/>
                <a:gd name="T55" fmla="*/ 629 h 1718"/>
                <a:gd name="T56" fmla="*/ 43 w 1716"/>
                <a:gd name="T57" fmla="*/ 633 h 1718"/>
                <a:gd name="T58" fmla="*/ 55 w 1716"/>
                <a:gd name="T59" fmla="*/ 635 h 1718"/>
                <a:gd name="T60" fmla="*/ 61 w 1716"/>
                <a:gd name="T61" fmla="*/ 636 h 1718"/>
                <a:gd name="T62" fmla="*/ 112 w 1716"/>
                <a:gd name="T63" fmla="*/ 640 h 1718"/>
                <a:gd name="T64" fmla="*/ 212 w 1716"/>
                <a:gd name="T65" fmla="*/ 655 h 1718"/>
                <a:gd name="T66" fmla="*/ 309 w 1716"/>
                <a:gd name="T67" fmla="*/ 679 h 1718"/>
                <a:gd name="T68" fmla="*/ 402 w 1716"/>
                <a:gd name="T69" fmla="*/ 711 h 1718"/>
                <a:gd name="T70" fmla="*/ 491 w 1716"/>
                <a:gd name="T71" fmla="*/ 752 h 1718"/>
                <a:gd name="T72" fmla="*/ 575 w 1716"/>
                <a:gd name="T73" fmla="*/ 799 h 1718"/>
                <a:gd name="T74" fmla="*/ 655 w 1716"/>
                <a:gd name="T75" fmla="*/ 854 h 1718"/>
                <a:gd name="T76" fmla="*/ 728 w 1716"/>
                <a:gd name="T77" fmla="*/ 916 h 1718"/>
                <a:gd name="T78" fmla="*/ 796 w 1716"/>
                <a:gd name="T79" fmla="*/ 984 h 1718"/>
                <a:gd name="T80" fmla="*/ 859 w 1716"/>
                <a:gd name="T81" fmla="*/ 1058 h 1718"/>
                <a:gd name="T82" fmla="*/ 915 w 1716"/>
                <a:gd name="T83" fmla="*/ 1137 h 1718"/>
                <a:gd name="T84" fmla="*/ 962 w 1716"/>
                <a:gd name="T85" fmla="*/ 1221 h 1718"/>
                <a:gd name="T86" fmla="*/ 1004 w 1716"/>
                <a:gd name="T87" fmla="*/ 1310 h 1718"/>
                <a:gd name="T88" fmla="*/ 1036 w 1716"/>
                <a:gd name="T89" fmla="*/ 1403 h 1718"/>
                <a:gd name="T90" fmla="*/ 1060 w 1716"/>
                <a:gd name="T91" fmla="*/ 1499 h 1718"/>
                <a:gd name="T92" fmla="*/ 1076 w 1716"/>
                <a:gd name="T93" fmla="*/ 1598 h 1718"/>
                <a:gd name="T94" fmla="*/ 1080 w 1716"/>
                <a:gd name="T95" fmla="*/ 1653 h 1718"/>
                <a:gd name="T96" fmla="*/ 1080 w 1716"/>
                <a:gd name="T97" fmla="*/ 1664 h 1718"/>
                <a:gd name="T98" fmla="*/ 1081 w 1716"/>
                <a:gd name="T99" fmla="*/ 1671 h 1718"/>
                <a:gd name="T100" fmla="*/ 1085 w 1716"/>
                <a:gd name="T101" fmla="*/ 1680 h 1718"/>
                <a:gd name="T102" fmla="*/ 1096 w 1716"/>
                <a:gd name="T103" fmla="*/ 1698 h 1718"/>
                <a:gd name="T104" fmla="*/ 1111 w 1716"/>
                <a:gd name="T105" fmla="*/ 1710 h 1718"/>
                <a:gd name="T106" fmla="*/ 1130 w 1716"/>
                <a:gd name="T107" fmla="*/ 1717 h 1718"/>
                <a:gd name="T108" fmla="*/ 1655 w 1716"/>
                <a:gd name="T109" fmla="*/ 1718 h 1718"/>
                <a:gd name="T110" fmla="*/ 1676 w 1716"/>
                <a:gd name="T111" fmla="*/ 1714 h 1718"/>
                <a:gd name="T112" fmla="*/ 1695 w 1716"/>
                <a:gd name="T113" fmla="*/ 1703 h 1718"/>
                <a:gd name="T114" fmla="*/ 1708 w 1716"/>
                <a:gd name="T115" fmla="*/ 1687 h 1718"/>
                <a:gd name="T116" fmla="*/ 1715 w 1716"/>
                <a:gd name="T117" fmla="*/ 1666 h 1718"/>
                <a:gd name="T118" fmla="*/ 1715 w 1716"/>
                <a:gd name="T119" fmla="*/ 1666 h 1718"/>
                <a:gd name="T120" fmla="*/ 1715 w 1716"/>
                <a:gd name="T121" fmla="*/ 1664 h 1718"/>
                <a:gd name="T122" fmla="*/ 1716 w 1716"/>
                <a:gd name="T123" fmla="*/ 1657 h 1718"/>
                <a:gd name="T124" fmla="*/ 1714 w 1716"/>
                <a:gd name="T125" fmla="*/ 1643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16" h="1718">
                  <a:moveTo>
                    <a:pt x="1714" y="1643"/>
                  </a:moveTo>
                  <a:lnTo>
                    <a:pt x="1714" y="1643"/>
                  </a:lnTo>
                  <a:lnTo>
                    <a:pt x="1714" y="1643"/>
                  </a:lnTo>
                  <a:lnTo>
                    <a:pt x="1709" y="1560"/>
                  </a:lnTo>
                  <a:lnTo>
                    <a:pt x="1700" y="1479"/>
                  </a:lnTo>
                  <a:lnTo>
                    <a:pt x="1687" y="1398"/>
                  </a:lnTo>
                  <a:lnTo>
                    <a:pt x="1669" y="1319"/>
                  </a:lnTo>
                  <a:lnTo>
                    <a:pt x="1649" y="1241"/>
                  </a:lnTo>
                  <a:lnTo>
                    <a:pt x="1625" y="1165"/>
                  </a:lnTo>
                  <a:lnTo>
                    <a:pt x="1597" y="1090"/>
                  </a:lnTo>
                  <a:lnTo>
                    <a:pt x="1567" y="1017"/>
                  </a:lnTo>
                  <a:lnTo>
                    <a:pt x="1533" y="945"/>
                  </a:lnTo>
                  <a:lnTo>
                    <a:pt x="1496" y="876"/>
                  </a:lnTo>
                  <a:lnTo>
                    <a:pt x="1456" y="808"/>
                  </a:lnTo>
                  <a:lnTo>
                    <a:pt x="1413" y="743"/>
                  </a:lnTo>
                  <a:lnTo>
                    <a:pt x="1367" y="680"/>
                  </a:lnTo>
                  <a:lnTo>
                    <a:pt x="1318" y="619"/>
                  </a:lnTo>
                  <a:lnTo>
                    <a:pt x="1267" y="560"/>
                  </a:lnTo>
                  <a:lnTo>
                    <a:pt x="1213" y="503"/>
                  </a:lnTo>
                  <a:lnTo>
                    <a:pt x="1156" y="450"/>
                  </a:lnTo>
                  <a:lnTo>
                    <a:pt x="1098" y="398"/>
                  </a:lnTo>
                  <a:lnTo>
                    <a:pt x="1037" y="349"/>
                  </a:lnTo>
                  <a:lnTo>
                    <a:pt x="973" y="304"/>
                  </a:lnTo>
                  <a:lnTo>
                    <a:pt x="908" y="260"/>
                  </a:lnTo>
                  <a:lnTo>
                    <a:pt x="841" y="221"/>
                  </a:lnTo>
                  <a:lnTo>
                    <a:pt x="772" y="183"/>
                  </a:lnTo>
                  <a:lnTo>
                    <a:pt x="700" y="149"/>
                  </a:lnTo>
                  <a:lnTo>
                    <a:pt x="627" y="118"/>
                  </a:lnTo>
                  <a:lnTo>
                    <a:pt x="552" y="91"/>
                  </a:lnTo>
                  <a:lnTo>
                    <a:pt x="476" y="68"/>
                  </a:lnTo>
                  <a:lnTo>
                    <a:pt x="399" y="47"/>
                  </a:lnTo>
                  <a:lnTo>
                    <a:pt x="320" y="30"/>
                  </a:lnTo>
                  <a:lnTo>
                    <a:pt x="240" y="17"/>
                  </a:lnTo>
                  <a:lnTo>
                    <a:pt x="158" y="7"/>
                  </a:lnTo>
                  <a:lnTo>
                    <a:pt x="75" y="2"/>
                  </a:lnTo>
                  <a:lnTo>
                    <a:pt x="68" y="1"/>
                  </a:lnTo>
                  <a:lnTo>
                    <a:pt x="61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1" y="4"/>
                  </a:lnTo>
                  <a:lnTo>
                    <a:pt x="31" y="8"/>
                  </a:lnTo>
                  <a:lnTo>
                    <a:pt x="22" y="14"/>
                  </a:lnTo>
                  <a:lnTo>
                    <a:pt x="15" y="21"/>
                  </a:lnTo>
                  <a:lnTo>
                    <a:pt x="9" y="30"/>
                  </a:lnTo>
                  <a:lnTo>
                    <a:pt x="4" y="39"/>
                  </a:lnTo>
                  <a:lnTo>
                    <a:pt x="1" y="51"/>
                  </a:lnTo>
                  <a:lnTo>
                    <a:pt x="0" y="62"/>
                  </a:lnTo>
                  <a:lnTo>
                    <a:pt x="0" y="575"/>
                  </a:lnTo>
                  <a:lnTo>
                    <a:pt x="1" y="581"/>
                  </a:lnTo>
                  <a:lnTo>
                    <a:pt x="2" y="586"/>
                  </a:lnTo>
                  <a:lnTo>
                    <a:pt x="3" y="593"/>
                  </a:lnTo>
                  <a:lnTo>
                    <a:pt x="5" y="598"/>
                  </a:lnTo>
                  <a:lnTo>
                    <a:pt x="9" y="607"/>
                  </a:lnTo>
                  <a:lnTo>
                    <a:pt x="16" y="616"/>
                  </a:lnTo>
                  <a:lnTo>
                    <a:pt x="24" y="623"/>
                  </a:lnTo>
                  <a:lnTo>
                    <a:pt x="33" y="629"/>
                  </a:lnTo>
                  <a:lnTo>
                    <a:pt x="38" y="631"/>
                  </a:lnTo>
                  <a:lnTo>
                    <a:pt x="43" y="633"/>
                  </a:lnTo>
                  <a:lnTo>
                    <a:pt x="48" y="634"/>
                  </a:lnTo>
                  <a:lnTo>
                    <a:pt x="55" y="635"/>
                  </a:lnTo>
                  <a:lnTo>
                    <a:pt x="58" y="636"/>
                  </a:lnTo>
                  <a:lnTo>
                    <a:pt x="61" y="636"/>
                  </a:lnTo>
                  <a:lnTo>
                    <a:pt x="62" y="636"/>
                  </a:lnTo>
                  <a:lnTo>
                    <a:pt x="112" y="640"/>
                  </a:lnTo>
                  <a:lnTo>
                    <a:pt x="163" y="646"/>
                  </a:lnTo>
                  <a:lnTo>
                    <a:pt x="212" y="655"/>
                  </a:lnTo>
                  <a:lnTo>
                    <a:pt x="261" y="666"/>
                  </a:lnTo>
                  <a:lnTo>
                    <a:pt x="309" y="679"/>
                  </a:lnTo>
                  <a:lnTo>
                    <a:pt x="355" y="694"/>
                  </a:lnTo>
                  <a:lnTo>
                    <a:pt x="402" y="711"/>
                  </a:lnTo>
                  <a:lnTo>
                    <a:pt x="446" y="730"/>
                  </a:lnTo>
                  <a:lnTo>
                    <a:pt x="491" y="752"/>
                  </a:lnTo>
                  <a:lnTo>
                    <a:pt x="533" y="774"/>
                  </a:lnTo>
                  <a:lnTo>
                    <a:pt x="575" y="799"/>
                  </a:lnTo>
                  <a:lnTo>
                    <a:pt x="615" y="826"/>
                  </a:lnTo>
                  <a:lnTo>
                    <a:pt x="655" y="854"/>
                  </a:lnTo>
                  <a:lnTo>
                    <a:pt x="692" y="884"/>
                  </a:lnTo>
                  <a:lnTo>
                    <a:pt x="728" y="916"/>
                  </a:lnTo>
                  <a:lnTo>
                    <a:pt x="763" y="949"/>
                  </a:lnTo>
                  <a:lnTo>
                    <a:pt x="796" y="984"/>
                  </a:lnTo>
                  <a:lnTo>
                    <a:pt x="829" y="1020"/>
                  </a:lnTo>
                  <a:lnTo>
                    <a:pt x="859" y="1058"/>
                  </a:lnTo>
                  <a:lnTo>
                    <a:pt x="887" y="1097"/>
                  </a:lnTo>
                  <a:lnTo>
                    <a:pt x="915" y="1137"/>
                  </a:lnTo>
                  <a:lnTo>
                    <a:pt x="939" y="1178"/>
                  </a:lnTo>
                  <a:lnTo>
                    <a:pt x="962" y="1221"/>
                  </a:lnTo>
                  <a:lnTo>
                    <a:pt x="984" y="1265"/>
                  </a:lnTo>
                  <a:lnTo>
                    <a:pt x="1004" y="1310"/>
                  </a:lnTo>
                  <a:lnTo>
                    <a:pt x="1021" y="1355"/>
                  </a:lnTo>
                  <a:lnTo>
                    <a:pt x="1036" y="1403"/>
                  </a:lnTo>
                  <a:lnTo>
                    <a:pt x="1049" y="1451"/>
                  </a:lnTo>
                  <a:lnTo>
                    <a:pt x="1060" y="1499"/>
                  </a:lnTo>
                  <a:lnTo>
                    <a:pt x="1069" y="1549"/>
                  </a:lnTo>
                  <a:lnTo>
                    <a:pt x="1076" y="1598"/>
                  </a:lnTo>
                  <a:lnTo>
                    <a:pt x="1080" y="1649"/>
                  </a:lnTo>
                  <a:lnTo>
                    <a:pt x="1080" y="1653"/>
                  </a:lnTo>
                  <a:lnTo>
                    <a:pt x="1079" y="1657"/>
                  </a:lnTo>
                  <a:lnTo>
                    <a:pt x="1080" y="1664"/>
                  </a:lnTo>
                  <a:lnTo>
                    <a:pt x="1081" y="1671"/>
                  </a:lnTo>
                  <a:lnTo>
                    <a:pt x="1081" y="1671"/>
                  </a:lnTo>
                  <a:lnTo>
                    <a:pt x="1081" y="1671"/>
                  </a:lnTo>
                  <a:lnTo>
                    <a:pt x="1085" y="1680"/>
                  </a:lnTo>
                  <a:lnTo>
                    <a:pt x="1090" y="1690"/>
                  </a:lnTo>
                  <a:lnTo>
                    <a:pt x="1096" y="1698"/>
                  </a:lnTo>
                  <a:lnTo>
                    <a:pt x="1103" y="1705"/>
                  </a:lnTo>
                  <a:lnTo>
                    <a:pt x="1111" y="1710"/>
                  </a:lnTo>
                  <a:lnTo>
                    <a:pt x="1120" y="1714"/>
                  </a:lnTo>
                  <a:lnTo>
                    <a:pt x="1130" y="1717"/>
                  </a:lnTo>
                  <a:lnTo>
                    <a:pt x="1141" y="1718"/>
                  </a:lnTo>
                  <a:lnTo>
                    <a:pt x="1655" y="1718"/>
                  </a:lnTo>
                  <a:lnTo>
                    <a:pt x="1666" y="1717"/>
                  </a:lnTo>
                  <a:lnTo>
                    <a:pt x="1676" y="1714"/>
                  </a:lnTo>
                  <a:lnTo>
                    <a:pt x="1685" y="1709"/>
                  </a:lnTo>
                  <a:lnTo>
                    <a:pt x="1695" y="1703"/>
                  </a:lnTo>
                  <a:lnTo>
                    <a:pt x="1702" y="1696"/>
                  </a:lnTo>
                  <a:lnTo>
                    <a:pt x="1708" y="1687"/>
                  </a:lnTo>
                  <a:lnTo>
                    <a:pt x="1712" y="1677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5"/>
                  </a:lnTo>
                  <a:lnTo>
                    <a:pt x="1715" y="1664"/>
                  </a:lnTo>
                  <a:lnTo>
                    <a:pt x="1716" y="1661"/>
                  </a:lnTo>
                  <a:lnTo>
                    <a:pt x="1716" y="1657"/>
                  </a:lnTo>
                  <a:lnTo>
                    <a:pt x="1716" y="1650"/>
                  </a:lnTo>
                  <a:lnTo>
                    <a:pt x="1714" y="16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76"/>
            </a:p>
          </p:txBody>
        </p:sp>
      </p:grpSp>
    </p:spTree>
    <p:extLst>
      <p:ext uri="{BB962C8B-B14F-4D97-AF65-F5344CB8AC3E}">
        <p14:creationId xmlns:p14="http://schemas.microsoft.com/office/powerpoint/2010/main" val="406144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5AD79B-724D-42AC-A61B-E5026879D632}"/>
              </a:ext>
            </a:extLst>
          </p:cNvPr>
          <p:cNvSpPr txBox="1"/>
          <p:nvPr userDrawn="1"/>
        </p:nvSpPr>
        <p:spPr>
          <a:xfrm rot="16200000">
            <a:off x="-1206149" y="5317123"/>
            <a:ext cx="3794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strike="noStrike" spc="600" dirty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WWW.WEBSITE.COM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8EFAE9C-B61E-4A0A-ABBB-FCE6276B5F43}"/>
              </a:ext>
            </a:extLst>
          </p:cNvPr>
          <p:cNvSpPr/>
          <p:nvPr userDrawn="1"/>
        </p:nvSpPr>
        <p:spPr>
          <a:xfrm flipV="1">
            <a:off x="0" y="0"/>
            <a:ext cx="10126561" cy="1097280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3471561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5033156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3591883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359188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642B55-10DA-44EB-B11F-EF73E7A001E5}"/>
              </a:ext>
            </a:extLst>
          </p:cNvPr>
          <p:cNvGrpSpPr/>
          <p:nvPr userDrawn="1"/>
        </p:nvGrpSpPr>
        <p:grpSpPr>
          <a:xfrm>
            <a:off x="-2314067" y="-400185"/>
            <a:ext cx="10264446" cy="11773170"/>
            <a:chOff x="6996011" y="-3824822"/>
            <a:chExt cx="14368086" cy="1647998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FF7C43A-97C8-49C8-BB5B-A681B1CB8040}"/>
                </a:ext>
              </a:extLst>
            </p:cNvPr>
            <p:cNvSpPr/>
            <p:nvPr/>
          </p:nvSpPr>
          <p:spPr>
            <a:xfrm>
              <a:off x="6996011" y="-3824822"/>
              <a:ext cx="7817323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6F2B839-7797-4C73-B718-AC6D6C9FDED0}"/>
                </a:ext>
              </a:extLst>
            </p:cNvPr>
            <p:cNvSpPr/>
            <p:nvPr/>
          </p:nvSpPr>
          <p:spPr>
            <a:xfrm flipH="1">
              <a:off x="13546775" y="3868757"/>
              <a:ext cx="7817322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730950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D558C8E6-9C65-4AA1-B39B-AE88E50124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780478" y="2598089"/>
            <a:ext cx="8696560" cy="5776624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0646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D295C7ED-A719-4C9C-BEEC-FADC114AD1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9872" y="3003015"/>
            <a:ext cx="7823990" cy="628166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511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F03CEF-3F19-4E70-B5AE-6F4E44EBC7D7}"/>
              </a:ext>
            </a:extLst>
          </p:cNvPr>
          <p:cNvSpPr/>
          <p:nvPr userDrawn="1"/>
        </p:nvSpPr>
        <p:spPr>
          <a:xfrm>
            <a:off x="0" y="2625213"/>
            <a:ext cx="1327355" cy="5014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E25005-EF6B-4E59-AE9D-6EC1C78B4FD1}"/>
              </a:ext>
            </a:extLst>
          </p:cNvPr>
          <p:cNvSpPr/>
          <p:nvPr userDrawn="1"/>
        </p:nvSpPr>
        <p:spPr>
          <a:xfrm>
            <a:off x="18149683" y="2625213"/>
            <a:ext cx="1327355" cy="5014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4C54DFF0-3F11-4902-96EA-21A7D3B43D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241534"/>
            <a:ext cx="19477038" cy="6731266"/>
          </a:xfrm>
          <a:custGeom>
            <a:avLst/>
            <a:gdLst>
              <a:gd name="connsiteX0" fmla="*/ 0 w 19477038"/>
              <a:gd name="connsiteY0" fmla="*/ 0 h 6731266"/>
              <a:gd name="connsiteX1" fmla="*/ 19477038 w 19477038"/>
              <a:gd name="connsiteY1" fmla="*/ 0 h 6731266"/>
              <a:gd name="connsiteX2" fmla="*/ 19477038 w 19477038"/>
              <a:gd name="connsiteY2" fmla="*/ 6731266 h 6731266"/>
              <a:gd name="connsiteX3" fmla="*/ 0 w 19477038"/>
              <a:gd name="connsiteY3" fmla="*/ 6731266 h 6731266"/>
              <a:gd name="connsiteX4" fmla="*/ 0 w 19477038"/>
              <a:gd name="connsiteY4" fmla="*/ 0 h 6731266"/>
              <a:gd name="connsiteX0" fmla="*/ 0 w 19477038"/>
              <a:gd name="connsiteY0" fmla="*/ 0 h 6731266"/>
              <a:gd name="connsiteX1" fmla="*/ 19477038 w 19477038"/>
              <a:gd name="connsiteY1" fmla="*/ 1433384 h 6731266"/>
              <a:gd name="connsiteX2" fmla="*/ 19477038 w 19477038"/>
              <a:gd name="connsiteY2" fmla="*/ 6731266 h 6731266"/>
              <a:gd name="connsiteX3" fmla="*/ 0 w 19477038"/>
              <a:gd name="connsiteY3" fmla="*/ 6731266 h 6731266"/>
              <a:gd name="connsiteX4" fmla="*/ 0 w 19477038"/>
              <a:gd name="connsiteY4" fmla="*/ 0 h 6731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77038" h="6731266">
                <a:moveTo>
                  <a:pt x="0" y="0"/>
                </a:moveTo>
                <a:lnTo>
                  <a:pt x="19477038" y="1433384"/>
                </a:lnTo>
                <a:lnTo>
                  <a:pt x="19477038" y="6731266"/>
                </a:lnTo>
                <a:lnTo>
                  <a:pt x="0" y="6731266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534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nodePh="1" p14:presetBounceEnd="5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nodePh="1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CED067-4D94-477F-A07D-1B0EC43D2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929C-2F64-4A7E-A189-FC2593FED488}" type="datetimeFigureOut">
              <a:rPr lang="aa-ET" smtClean="0"/>
              <a:t>07/05/2023</a:t>
            </a:fld>
            <a:endParaRPr lang="aa-E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22A4ED-0C98-4475-9C06-AD916F71E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D6E3D-10BB-49CF-A63D-A365A6EB7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ADF7-8DD0-42C8-AA48-8BEDCFD331A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386225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6549-F3AF-4ACD-BA40-23F8B8FE4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BB2D2-3AED-4261-9DCB-188D867F7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E5079-4575-4E3C-B89C-CF09F284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929C-2F64-4A7E-A189-FC2593FED488}" type="datetimeFigureOut">
              <a:rPr lang="aa-ET" smtClean="0"/>
              <a:t>07/05/2023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B3BF3-593A-428A-B7CA-835C93571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E3593-8550-4C17-9DA5-4A3BBD30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ADF7-8DD0-42C8-AA48-8BEDCFD331A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811056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EF35301-54A2-4CF5-9112-B71830E6FC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9477038" cy="10972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22608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98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C31E327-F57D-4C05-BE50-8C1E008369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97309" y="3568357"/>
            <a:ext cx="3412990" cy="3836087"/>
          </a:xfrm>
          <a:custGeom>
            <a:avLst/>
            <a:gdLst>
              <a:gd name="connsiteX0" fmla="*/ 1706731 w 3412990"/>
              <a:gd name="connsiteY0" fmla="*/ 0 h 3836087"/>
              <a:gd name="connsiteX1" fmla="*/ 1739167 w 3412990"/>
              <a:gd name="connsiteY1" fmla="*/ 1673 h 3836087"/>
              <a:gd name="connsiteX2" fmla="*/ 1772546 w 3412990"/>
              <a:gd name="connsiteY2" fmla="*/ 6933 h 3836087"/>
              <a:gd name="connsiteX3" fmla="*/ 1806863 w 3412990"/>
              <a:gd name="connsiteY3" fmla="*/ 15299 h 3836087"/>
              <a:gd name="connsiteX4" fmla="*/ 1842356 w 3412990"/>
              <a:gd name="connsiteY4" fmla="*/ 27250 h 3836087"/>
              <a:gd name="connsiteX5" fmla="*/ 1879966 w 3412990"/>
              <a:gd name="connsiteY5" fmla="*/ 42788 h 3836087"/>
              <a:gd name="connsiteX6" fmla="*/ 1919924 w 3412990"/>
              <a:gd name="connsiteY6" fmla="*/ 61433 h 3836087"/>
              <a:gd name="connsiteX7" fmla="*/ 1962704 w 3412990"/>
              <a:gd name="connsiteY7" fmla="*/ 83664 h 3836087"/>
              <a:gd name="connsiteX8" fmla="*/ 2008776 w 3412990"/>
              <a:gd name="connsiteY8" fmla="*/ 109001 h 3836087"/>
              <a:gd name="connsiteX9" fmla="*/ 2058606 w 3412990"/>
              <a:gd name="connsiteY9" fmla="*/ 138165 h 3836087"/>
              <a:gd name="connsiteX10" fmla="*/ 2112904 w 3412990"/>
              <a:gd name="connsiteY10" fmla="*/ 170435 h 3836087"/>
              <a:gd name="connsiteX11" fmla="*/ 2171903 w 3412990"/>
              <a:gd name="connsiteY11" fmla="*/ 206529 h 3836087"/>
              <a:gd name="connsiteX12" fmla="*/ 2236308 w 3412990"/>
              <a:gd name="connsiteY12" fmla="*/ 245493 h 3836087"/>
              <a:gd name="connsiteX13" fmla="*/ 2306354 w 3412990"/>
              <a:gd name="connsiteY13" fmla="*/ 288280 h 3836087"/>
              <a:gd name="connsiteX14" fmla="*/ 2382511 w 3412990"/>
              <a:gd name="connsiteY14" fmla="*/ 334176 h 3836087"/>
              <a:gd name="connsiteX15" fmla="*/ 2465485 w 3412990"/>
              <a:gd name="connsiteY15" fmla="*/ 383896 h 3836087"/>
              <a:gd name="connsiteX16" fmla="*/ 2555747 w 3412990"/>
              <a:gd name="connsiteY16" fmla="*/ 436484 h 3836087"/>
              <a:gd name="connsiteX17" fmla="*/ 2646008 w 3412990"/>
              <a:gd name="connsiteY17" fmla="*/ 488834 h 3836087"/>
              <a:gd name="connsiteX18" fmla="*/ 2730156 w 3412990"/>
              <a:gd name="connsiteY18" fmla="*/ 536402 h 3836087"/>
              <a:gd name="connsiteX19" fmla="*/ 2807725 w 3412990"/>
              <a:gd name="connsiteY19" fmla="*/ 579907 h 3836087"/>
              <a:gd name="connsiteX20" fmla="*/ 2879652 w 3412990"/>
              <a:gd name="connsiteY20" fmla="*/ 619826 h 3836087"/>
              <a:gd name="connsiteX21" fmla="*/ 2945232 w 3412990"/>
              <a:gd name="connsiteY21" fmla="*/ 656161 h 3836087"/>
              <a:gd name="connsiteX22" fmla="*/ 3005641 w 3412990"/>
              <a:gd name="connsiteY22" fmla="*/ 689865 h 3836087"/>
              <a:gd name="connsiteX23" fmla="*/ 3060644 w 3412990"/>
              <a:gd name="connsiteY23" fmla="*/ 720939 h 3836087"/>
              <a:gd name="connsiteX24" fmla="*/ 3110475 w 3412990"/>
              <a:gd name="connsiteY24" fmla="*/ 749864 h 3836087"/>
              <a:gd name="connsiteX25" fmla="*/ 3155606 w 3412990"/>
              <a:gd name="connsiteY25" fmla="*/ 777592 h 3836087"/>
              <a:gd name="connsiteX26" fmla="*/ 3196270 w 3412990"/>
              <a:gd name="connsiteY26" fmla="*/ 803647 h 3836087"/>
              <a:gd name="connsiteX27" fmla="*/ 3231998 w 3412990"/>
              <a:gd name="connsiteY27" fmla="*/ 828985 h 3836087"/>
              <a:gd name="connsiteX28" fmla="*/ 3264201 w 3412990"/>
              <a:gd name="connsiteY28" fmla="*/ 854323 h 3836087"/>
              <a:gd name="connsiteX29" fmla="*/ 3292407 w 3412990"/>
              <a:gd name="connsiteY29" fmla="*/ 879183 h 3836087"/>
              <a:gd name="connsiteX30" fmla="*/ 3316618 w 3412990"/>
              <a:gd name="connsiteY30" fmla="*/ 904760 h 3836087"/>
              <a:gd name="connsiteX31" fmla="*/ 3337773 w 3412990"/>
              <a:gd name="connsiteY31" fmla="*/ 931293 h 3836087"/>
              <a:gd name="connsiteX32" fmla="*/ 3355637 w 3412990"/>
              <a:gd name="connsiteY32" fmla="*/ 959022 h 3836087"/>
              <a:gd name="connsiteX33" fmla="*/ 3370445 w 3412990"/>
              <a:gd name="connsiteY33" fmla="*/ 988424 h 3836087"/>
              <a:gd name="connsiteX34" fmla="*/ 3382668 w 3412990"/>
              <a:gd name="connsiteY34" fmla="*/ 1019977 h 3836087"/>
              <a:gd name="connsiteX35" fmla="*/ 3392541 w 3412990"/>
              <a:gd name="connsiteY35" fmla="*/ 1054160 h 3836087"/>
              <a:gd name="connsiteX36" fmla="*/ 3399827 w 3412990"/>
              <a:gd name="connsiteY36" fmla="*/ 1091210 h 3836087"/>
              <a:gd name="connsiteX37" fmla="*/ 3405703 w 3412990"/>
              <a:gd name="connsiteY37" fmla="*/ 1131607 h 3836087"/>
              <a:gd name="connsiteX38" fmla="*/ 3409464 w 3412990"/>
              <a:gd name="connsiteY38" fmla="*/ 1175830 h 3836087"/>
              <a:gd name="connsiteX39" fmla="*/ 3411815 w 3412990"/>
              <a:gd name="connsiteY39" fmla="*/ 1224115 h 3836087"/>
              <a:gd name="connsiteX40" fmla="*/ 3412755 w 3412990"/>
              <a:gd name="connsiteY40" fmla="*/ 1277182 h 3836087"/>
              <a:gd name="connsiteX41" fmla="*/ 3412990 w 3412990"/>
              <a:gd name="connsiteY41" fmla="*/ 1335507 h 3836087"/>
              <a:gd name="connsiteX42" fmla="*/ 3412285 w 3412990"/>
              <a:gd name="connsiteY42" fmla="*/ 1399092 h 3836087"/>
              <a:gd name="connsiteX43" fmla="*/ 3410874 w 3412990"/>
              <a:gd name="connsiteY43" fmla="*/ 1468174 h 3836087"/>
              <a:gd name="connsiteX44" fmla="*/ 3409464 w 3412990"/>
              <a:gd name="connsiteY44" fmla="*/ 1543948 h 3836087"/>
              <a:gd name="connsiteX45" fmla="*/ 3407819 w 3412990"/>
              <a:gd name="connsiteY45" fmla="*/ 1626417 h 3836087"/>
              <a:gd name="connsiteX46" fmla="*/ 3406408 w 3412990"/>
              <a:gd name="connsiteY46" fmla="*/ 1715818 h 3836087"/>
              <a:gd name="connsiteX47" fmla="*/ 3405233 w 3412990"/>
              <a:gd name="connsiteY47" fmla="*/ 1813106 h 3836087"/>
              <a:gd name="connsiteX48" fmla="*/ 3404764 w 3412990"/>
              <a:gd name="connsiteY48" fmla="*/ 1918044 h 3836087"/>
              <a:gd name="connsiteX49" fmla="*/ 3405233 w 3412990"/>
              <a:gd name="connsiteY49" fmla="*/ 2022982 h 3836087"/>
              <a:gd name="connsiteX50" fmla="*/ 3406408 w 3412990"/>
              <a:gd name="connsiteY50" fmla="*/ 2120271 h 3836087"/>
              <a:gd name="connsiteX51" fmla="*/ 3407819 w 3412990"/>
              <a:gd name="connsiteY51" fmla="*/ 2209671 h 3836087"/>
              <a:gd name="connsiteX52" fmla="*/ 3409464 w 3412990"/>
              <a:gd name="connsiteY52" fmla="*/ 2292139 h 3836087"/>
              <a:gd name="connsiteX53" fmla="*/ 3410874 w 3412990"/>
              <a:gd name="connsiteY53" fmla="*/ 2367914 h 3836087"/>
              <a:gd name="connsiteX54" fmla="*/ 3412285 w 3412990"/>
              <a:gd name="connsiteY54" fmla="*/ 2436997 h 3836087"/>
              <a:gd name="connsiteX55" fmla="*/ 3412990 w 3412990"/>
              <a:gd name="connsiteY55" fmla="*/ 2500580 h 3836087"/>
              <a:gd name="connsiteX56" fmla="*/ 3412755 w 3412990"/>
              <a:gd name="connsiteY56" fmla="*/ 2558905 h 3836087"/>
              <a:gd name="connsiteX57" fmla="*/ 3411815 w 3412990"/>
              <a:gd name="connsiteY57" fmla="*/ 2611972 h 3836087"/>
              <a:gd name="connsiteX58" fmla="*/ 3409464 w 3412990"/>
              <a:gd name="connsiteY58" fmla="*/ 2660257 h 3836087"/>
              <a:gd name="connsiteX59" fmla="*/ 3405703 w 3412990"/>
              <a:gd name="connsiteY59" fmla="*/ 2704480 h 3836087"/>
              <a:gd name="connsiteX60" fmla="*/ 3400062 w 3412990"/>
              <a:gd name="connsiteY60" fmla="*/ 2744877 h 3836087"/>
              <a:gd name="connsiteX61" fmla="*/ 3392541 w 3412990"/>
              <a:gd name="connsiteY61" fmla="*/ 2781929 h 3836087"/>
              <a:gd name="connsiteX62" fmla="*/ 3382668 w 3412990"/>
              <a:gd name="connsiteY62" fmla="*/ 2816111 h 3836087"/>
              <a:gd name="connsiteX63" fmla="*/ 3370445 w 3412990"/>
              <a:gd name="connsiteY63" fmla="*/ 2847663 h 3836087"/>
              <a:gd name="connsiteX64" fmla="*/ 3355637 w 3412990"/>
              <a:gd name="connsiteY64" fmla="*/ 2877066 h 3836087"/>
              <a:gd name="connsiteX65" fmla="*/ 3337773 w 3412990"/>
              <a:gd name="connsiteY65" fmla="*/ 2904794 h 3836087"/>
              <a:gd name="connsiteX66" fmla="*/ 3316618 w 3412990"/>
              <a:gd name="connsiteY66" fmla="*/ 2931327 h 3836087"/>
              <a:gd name="connsiteX67" fmla="*/ 3292407 w 3412990"/>
              <a:gd name="connsiteY67" fmla="*/ 2956904 h 3836087"/>
              <a:gd name="connsiteX68" fmla="*/ 3264201 w 3412990"/>
              <a:gd name="connsiteY68" fmla="*/ 2981765 h 3836087"/>
              <a:gd name="connsiteX69" fmla="*/ 3232233 w 3412990"/>
              <a:gd name="connsiteY69" fmla="*/ 3007102 h 3836087"/>
              <a:gd name="connsiteX70" fmla="*/ 3196270 w 3412990"/>
              <a:gd name="connsiteY70" fmla="*/ 3032440 h 3836087"/>
              <a:gd name="connsiteX71" fmla="*/ 3155606 w 3412990"/>
              <a:gd name="connsiteY71" fmla="*/ 3058734 h 3836087"/>
              <a:gd name="connsiteX72" fmla="*/ 3110710 w 3412990"/>
              <a:gd name="connsiteY72" fmla="*/ 3086224 h 3836087"/>
              <a:gd name="connsiteX73" fmla="*/ 3060644 w 3412990"/>
              <a:gd name="connsiteY73" fmla="*/ 3115148 h 3836087"/>
              <a:gd name="connsiteX74" fmla="*/ 3005641 w 3412990"/>
              <a:gd name="connsiteY74" fmla="*/ 3146223 h 3836087"/>
              <a:gd name="connsiteX75" fmla="*/ 2945232 w 3412990"/>
              <a:gd name="connsiteY75" fmla="*/ 3179927 h 3836087"/>
              <a:gd name="connsiteX76" fmla="*/ 2879652 w 3412990"/>
              <a:gd name="connsiteY76" fmla="*/ 3216500 h 3836087"/>
              <a:gd name="connsiteX77" fmla="*/ 2807725 w 3412990"/>
              <a:gd name="connsiteY77" fmla="*/ 3256419 h 3836087"/>
              <a:gd name="connsiteX78" fmla="*/ 2730156 w 3412990"/>
              <a:gd name="connsiteY78" fmla="*/ 3299685 h 3836087"/>
              <a:gd name="connsiteX79" fmla="*/ 2646008 w 3412990"/>
              <a:gd name="connsiteY79" fmla="*/ 3347254 h 3836087"/>
              <a:gd name="connsiteX80" fmla="*/ 2555747 w 3412990"/>
              <a:gd name="connsiteY80" fmla="*/ 3399604 h 3836087"/>
              <a:gd name="connsiteX81" fmla="*/ 2465485 w 3412990"/>
              <a:gd name="connsiteY81" fmla="*/ 3452192 h 3836087"/>
              <a:gd name="connsiteX82" fmla="*/ 2382511 w 3412990"/>
              <a:gd name="connsiteY82" fmla="*/ 3501912 h 3836087"/>
              <a:gd name="connsiteX83" fmla="*/ 2306354 w 3412990"/>
              <a:gd name="connsiteY83" fmla="*/ 3547807 h 3836087"/>
              <a:gd name="connsiteX84" fmla="*/ 2236308 w 3412990"/>
              <a:gd name="connsiteY84" fmla="*/ 3590595 h 3836087"/>
              <a:gd name="connsiteX85" fmla="*/ 2171903 w 3412990"/>
              <a:gd name="connsiteY85" fmla="*/ 3629558 h 3836087"/>
              <a:gd name="connsiteX86" fmla="*/ 2112904 w 3412990"/>
              <a:gd name="connsiteY86" fmla="*/ 3665654 h 3836087"/>
              <a:gd name="connsiteX87" fmla="*/ 2058606 w 3412990"/>
              <a:gd name="connsiteY87" fmla="*/ 3697924 h 3836087"/>
              <a:gd name="connsiteX88" fmla="*/ 2008776 w 3412990"/>
              <a:gd name="connsiteY88" fmla="*/ 3727086 h 3836087"/>
              <a:gd name="connsiteX89" fmla="*/ 1962704 w 3412990"/>
              <a:gd name="connsiteY89" fmla="*/ 3752423 h 3836087"/>
              <a:gd name="connsiteX90" fmla="*/ 1919924 w 3412990"/>
              <a:gd name="connsiteY90" fmla="*/ 3774655 h 3836087"/>
              <a:gd name="connsiteX91" fmla="*/ 1879966 w 3412990"/>
              <a:gd name="connsiteY91" fmla="*/ 3793299 h 3836087"/>
              <a:gd name="connsiteX92" fmla="*/ 1842356 w 3412990"/>
              <a:gd name="connsiteY92" fmla="*/ 3808837 h 3836087"/>
              <a:gd name="connsiteX93" fmla="*/ 1806863 w 3412990"/>
              <a:gd name="connsiteY93" fmla="*/ 3820789 h 3836087"/>
              <a:gd name="connsiteX94" fmla="*/ 1772546 w 3412990"/>
              <a:gd name="connsiteY94" fmla="*/ 3829156 h 3836087"/>
              <a:gd name="connsiteX95" fmla="*/ 1739167 w 3412990"/>
              <a:gd name="connsiteY95" fmla="*/ 3834414 h 3836087"/>
              <a:gd name="connsiteX96" fmla="*/ 1706731 w 3412990"/>
              <a:gd name="connsiteY96" fmla="*/ 3836087 h 3836087"/>
              <a:gd name="connsiteX97" fmla="*/ 1673822 w 3412990"/>
              <a:gd name="connsiteY97" fmla="*/ 3834414 h 3836087"/>
              <a:gd name="connsiteX98" fmla="*/ 1640445 w 3412990"/>
              <a:gd name="connsiteY98" fmla="*/ 3829156 h 3836087"/>
              <a:gd name="connsiteX99" fmla="*/ 1606128 w 3412990"/>
              <a:gd name="connsiteY99" fmla="*/ 3820789 h 3836087"/>
              <a:gd name="connsiteX100" fmla="*/ 1570633 w 3412990"/>
              <a:gd name="connsiteY100" fmla="*/ 3808837 h 3836087"/>
              <a:gd name="connsiteX101" fmla="*/ 1533026 w 3412990"/>
              <a:gd name="connsiteY101" fmla="*/ 3793299 h 3836087"/>
              <a:gd name="connsiteX102" fmla="*/ 1493066 w 3412990"/>
              <a:gd name="connsiteY102" fmla="*/ 3774655 h 3836087"/>
              <a:gd name="connsiteX103" fmla="*/ 1450286 w 3412990"/>
              <a:gd name="connsiteY103" fmla="*/ 3752423 h 3836087"/>
              <a:gd name="connsiteX104" fmla="*/ 1404215 w 3412990"/>
              <a:gd name="connsiteY104" fmla="*/ 3727086 h 3836087"/>
              <a:gd name="connsiteX105" fmla="*/ 1354383 w 3412990"/>
              <a:gd name="connsiteY105" fmla="*/ 3697924 h 3836087"/>
              <a:gd name="connsiteX106" fmla="*/ 1300086 w 3412990"/>
              <a:gd name="connsiteY106" fmla="*/ 3665654 h 3836087"/>
              <a:gd name="connsiteX107" fmla="*/ 1241088 w 3412990"/>
              <a:gd name="connsiteY107" fmla="*/ 3629558 h 3836087"/>
              <a:gd name="connsiteX108" fmla="*/ 1176683 w 3412990"/>
              <a:gd name="connsiteY108" fmla="*/ 3590595 h 3836087"/>
              <a:gd name="connsiteX109" fmla="*/ 1106636 w 3412990"/>
              <a:gd name="connsiteY109" fmla="*/ 3547807 h 3836087"/>
              <a:gd name="connsiteX110" fmla="*/ 1030479 w 3412990"/>
              <a:gd name="connsiteY110" fmla="*/ 3501912 h 3836087"/>
              <a:gd name="connsiteX111" fmla="*/ 947505 w 3412990"/>
              <a:gd name="connsiteY111" fmla="*/ 3452192 h 3836087"/>
              <a:gd name="connsiteX112" fmla="*/ 857244 w 3412990"/>
              <a:gd name="connsiteY112" fmla="*/ 3399604 h 3836087"/>
              <a:gd name="connsiteX113" fmla="*/ 766983 w 3412990"/>
              <a:gd name="connsiteY113" fmla="*/ 3347254 h 3836087"/>
              <a:gd name="connsiteX114" fmla="*/ 682833 w 3412990"/>
              <a:gd name="connsiteY114" fmla="*/ 3299685 h 3836087"/>
              <a:gd name="connsiteX115" fmla="*/ 605266 w 3412990"/>
              <a:gd name="connsiteY115" fmla="*/ 3256180 h 3836087"/>
              <a:gd name="connsiteX116" fmla="*/ 533338 w 3412990"/>
              <a:gd name="connsiteY116" fmla="*/ 3216261 h 3836087"/>
              <a:gd name="connsiteX117" fmla="*/ 467758 w 3412990"/>
              <a:gd name="connsiteY117" fmla="*/ 3179927 h 3836087"/>
              <a:gd name="connsiteX118" fmla="*/ 407350 w 3412990"/>
              <a:gd name="connsiteY118" fmla="*/ 3146223 h 3836087"/>
              <a:gd name="connsiteX119" fmla="*/ 352347 w 3412990"/>
              <a:gd name="connsiteY119" fmla="*/ 3115148 h 3836087"/>
              <a:gd name="connsiteX120" fmla="*/ 302515 w 3412990"/>
              <a:gd name="connsiteY120" fmla="*/ 3086224 h 3836087"/>
              <a:gd name="connsiteX121" fmla="*/ 257384 w 3412990"/>
              <a:gd name="connsiteY121" fmla="*/ 3058496 h 3836087"/>
              <a:gd name="connsiteX122" fmla="*/ 216720 w 3412990"/>
              <a:gd name="connsiteY122" fmla="*/ 3032440 h 3836087"/>
              <a:gd name="connsiteX123" fmla="*/ 180992 w 3412990"/>
              <a:gd name="connsiteY123" fmla="*/ 3007102 h 3836087"/>
              <a:gd name="connsiteX124" fmla="*/ 148789 w 3412990"/>
              <a:gd name="connsiteY124" fmla="*/ 2981765 h 3836087"/>
              <a:gd name="connsiteX125" fmla="*/ 120583 w 3412990"/>
              <a:gd name="connsiteY125" fmla="*/ 2956904 h 3836087"/>
              <a:gd name="connsiteX126" fmla="*/ 96372 w 3412990"/>
              <a:gd name="connsiteY126" fmla="*/ 2931327 h 3836087"/>
              <a:gd name="connsiteX127" fmla="*/ 75218 w 3412990"/>
              <a:gd name="connsiteY127" fmla="*/ 2904794 h 3836087"/>
              <a:gd name="connsiteX128" fmla="*/ 57354 w 3412990"/>
              <a:gd name="connsiteY128" fmla="*/ 2877066 h 3836087"/>
              <a:gd name="connsiteX129" fmla="*/ 42545 w 3412990"/>
              <a:gd name="connsiteY129" fmla="*/ 2847663 h 3836087"/>
              <a:gd name="connsiteX130" fmla="*/ 30322 w 3412990"/>
              <a:gd name="connsiteY130" fmla="*/ 2816111 h 3836087"/>
              <a:gd name="connsiteX131" fmla="*/ 20450 w 3412990"/>
              <a:gd name="connsiteY131" fmla="*/ 2781929 h 3836087"/>
              <a:gd name="connsiteX132" fmla="*/ 13163 w 3412990"/>
              <a:gd name="connsiteY132" fmla="*/ 2744877 h 3836087"/>
              <a:gd name="connsiteX133" fmla="*/ 7287 w 3412990"/>
              <a:gd name="connsiteY133" fmla="*/ 2704480 h 3836087"/>
              <a:gd name="connsiteX134" fmla="*/ 3526 w 3412990"/>
              <a:gd name="connsiteY134" fmla="*/ 2660257 h 3836087"/>
              <a:gd name="connsiteX135" fmla="*/ 1175 w 3412990"/>
              <a:gd name="connsiteY135" fmla="*/ 2611972 h 3836087"/>
              <a:gd name="connsiteX136" fmla="*/ 235 w 3412990"/>
              <a:gd name="connsiteY136" fmla="*/ 2558905 h 3836087"/>
              <a:gd name="connsiteX137" fmla="*/ 0 w 3412990"/>
              <a:gd name="connsiteY137" fmla="*/ 2500580 h 3836087"/>
              <a:gd name="connsiteX138" fmla="*/ 705 w 3412990"/>
              <a:gd name="connsiteY138" fmla="*/ 2436997 h 3836087"/>
              <a:gd name="connsiteX139" fmla="*/ 2116 w 3412990"/>
              <a:gd name="connsiteY139" fmla="*/ 2367914 h 3836087"/>
              <a:gd name="connsiteX140" fmla="*/ 3526 w 3412990"/>
              <a:gd name="connsiteY140" fmla="*/ 2292139 h 3836087"/>
              <a:gd name="connsiteX141" fmla="*/ 5171 w 3412990"/>
              <a:gd name="connsiteY141" fmla="*/ 2209671 h 3836087"/>
              <a:gd name="connsiteX142" fmla="*/ 6582 w 3412990"/>
              <a:gd name="connsiteY142" fmla="*/ 2120271 h 3836087"/>
              <a:gd name="connsiteX143" fmla="*/ 7757 w 3412990"/>
              <a:gd name="connsiteY143" fmla="*/ 2022982 h 3836087"/>
              <a:gd name="connsiteX144" fmla="*/ 8227 w 3412990"/>
              <a:gd name="connsiteY144" fmla="*/ 1918044 h 3836087"/>
              <a:gd name="connsiteX145" fmla="*/ 7757 w 3412990"/>
              <a:gd name="connsiteY145" fmla="*/ 1813106 h 3836087"/>
              <a:gd name="connsiteX146" fmla="*/ 6582 w 3412990"/>
              <a:gd name="connsiteY146" fmla="*/ 1715818 h 3836087"/>
              <a:gd name="connsiteX147" fmla="*/ 5171 w 3412990"/>
              <a:gd name="connsiteY147" fmla="*/ 1626417 h 3836087"/>
              <a:gd name="connsiteX148" fmla="*/ 3526 w 3412990"/>
              <a:gd name="connsiteY148" fmla="*/ 1543948 h 3836087"/>
              <a:gd name="connsiteX149" fmla="*/ 2116 w 3412990"/>
              <a:gd name="connsiteY149" fmla="*/ 1468174 h 3836087"/>
              <a:gd name="connsiteX150" fmla="*/ 705 w 3412990"/>
              <a:gd name="connsiteY150" fmla="*/ 1399092 h 3836087"/>
              <a:gd name="connsiteX151" fmla="*/ 0 w 3412990"/>
              <a:gd name="connsiteY151" fmla="*/ 1335507 h 3836087"/>
              <a:gd name="connsiteX152" fmla="*/ 235 w 3412990"/>
              <a:gd name="connsiteY152" fmla="*/ 1277182 h 3836087"/>
              <a:gd name="connsiteX153" fmla="*/ 1175 w 3412990"/>
              <a:gd name="connsiteY153" fmla="*/ 1224115 h 3836087"/>
              <a:gd name="connsiteX154" fmla="*/ 3526 w 3412990"/>
              <a:gd name="connsiteY154" fmla="*/ 1175830 h 3836087"/>
              <a:gd name="connsiteX155" fmla="*/ 7287 w 3412990"/>
              <a:gd name="connsiteY155" fmla="*/ 1131607 h 3836087"/>
              <a:gd name="connsiteX156" fmla="*/ 12928 w 3412990"/>
              <a:gd name="connsiteY156" fmla="*/ 1091210 h 3836087"/>
              <a:gd name="connsiteX157" fmla="*/ 20450 w 3412990"/>
              <a:gd name="connsiteY157" fmla="*/ 1054160 h 3836087"/>
              <a:gd name="connsiteX158" fmla="*/ 30322 w 3412990"/>
              <a:gd name="connsiteY158" fmla="*/ 1019977 h 3836087"/>
              <a:gd name="connsiteX159" fmla="*/ 42545 w 3412990"/>
              <a:gd name="connsiteY159" fmla="*/ 988424 h 3836087"/>
              <a:gd name="connsiteX160" fmla="*/ 57354 w 3412990"/>
              <a:gd name="connsiteY160" fmla="*/ 959022 h 3836087"/>
              <a:gd name="connsiteX161" fmla="*/ 75218 w 3412990"/>
              <a:gd name="connsiteY161" fmla="*/ 931293 h 3836087"/>
              <a:gd name="connsiteX162" fmla="*/ 96372 w 3412990"/>
              <a:gd name="connsiteY162" fmla="*/ 904760 h 3836087"/>
              <a:gd name="connsiteX163" fmla="*/ 120583 w 3412990"/>
              <a:gd name="connsiteY163" fmla="*/ 879183 h 3836087"/>
              <a:gd name="connsiteX164" fmla="*/ 148789 w 3412990"/>
              <a:gd name="connsiteY164" fmla="*/ 854323 h 3836087"/>
              <a:gd name="connsiteX165" fmla="*/ 180757 w 3412990"/>
              <a:gd name="connsiteY165" fmla="*/ 828985 h 3836087"/>
              <a:gd name="connsiteX166" fmla="*/ 216720 w 3412990"/>
              <a:gd name="connsiteY166" fmla="*/ 803647 h 3836087"/>
              <a:gd name="connsiteX167" fmla="*/ 257384 w 3412990"/>
              <a:gd name="connsiteY167" fmla="*/ 777353 h 3836087"/>
              <a:gd name="connsiteX168" fmla="*/ 302280 w 3412990"/>
              <a:gd name="connsiteY168" fmla="*/ 749864 h 3836087"/>
              <a:gd name="connsiteX169" fmla="*/ 352347 w 3412990"/>
              <a:gd name="connsiteY169" fmla="*/ 720939 h 3836087"/>
              <a:gd name="connsiteX170" fmla="*/ 407350 w 3412990"/>
              <a:gd name="connsiteY170" fmla="*/ 689865 h 3836087"/>
              <a:gd name="connsiteX171" fmla="*/ 467758 w 3412990"/>
              <a:gd name="connsiteY171" fmla="*/ 656161 h 3836087"/>
              <a:gd name="connsiteX172" fmla="*/ 533338 w 3412990"/>
              <a:gd name="connsiteY172" fmla="*/ 619588 h 3836087"/>
              <a:gd name="connsiteX173" fmla="*/ 605266 w 3412990"/>
              <a:gd name="connsiteY173" fmla="*/ 579668 h 3836087"/>
              <a:gd name="connsiteX174" fmla="*/ 682833 w 3412990"/>
              <a:gd name="connsiteY174" fmla="*/ 536402 h 3836087"/>
              <a:gd name="connsiteX175" fmla="*/ 766983 w 3412990"/>
              <a:gd name="connsiteY175" fmla="*/ 488834 h 3836087"/>
              <a:gd name="connsiteX176" fmla="*/ 857244 w 3412990"/>
              <a:gd name="connsiteY176" fmla="*/ 436484 h 3836087"/>
              <a:gd name="connsiteX177" fmla="*/ 947505 w 3412990"/>
              <a:gd name="connsiteY177" fmla="*/ 383896 h 3836087"/>
              <a:gd name="connsiteX178" fmla="*/ 1030479 w 3412990"/>
              <a:gd name="connsiteY178" fmla="*/ 334176 h 3836087"/>
              <a:gd name="connsiteX179" fmla="*/ 1106636 w 3412990"/>
              <a:gd name="connsiteY179" fmla="*/ 288280 h 3836087"/>
              <a:gd name="connsiteX180" fmla="*/ 1176683 w 3412990"/>
              <a:gd name="connsiteY180" fmla="*/ 245493 h 3836087"/>
              <a:gd name="connsiteX181" fmla="*/ 1241088 w 3412990"/>
              <a:gd name="connsiteY181" fmla="*/ 206529 h 3836087"/>
              <a:gd name="connsiteX182" fmla="*/ 1300086 w 3412990"/>
              <a:gd name="connsiteY182" fmla="*/ 170435 h 3836087"/>
              <a:gd name="connsiteX183" fmla="*/ 1354383 w 3412990"/>
              <a:gd name="connsiteY183" fmla="*/ 138165 h 3836087"/>
              <a:gd name="connsiteX184" fmla="*/ 1404215 w 3412990"/>
              <a:gd name="connsiteY184" fmla="*/ 109001 h 3836087"/>
              <a:gd name="connsiteX185" fmla="*/ 1450286 w 3412990"/>
              <a:gd name="connsiteY185" fmla="*/ 83664 h 3836087"/>
              <a:gd name="connsiteX186" fmla="*/ 1493066 w 3412990"/>
              <a:gd name="connsiteY186" fmla="*/ 61433 h 3836087"/>
              <a:gd name="connsiteX187" fmla="*/ 1533026 w 3412990"/>
              <a:gd name="connsiteY187" fmla="*/ 42788 h 3836087"/>
              <a:gd name="connsiteX188" fmla="*/ 1570633 w 3412990"/>
              <a:gd name="connsiteY188" fmla="*/ 27250 h 3836087"/>
              <a:gd name="connsiteX189" fmla="*/ 1606128 w 3412990"/>
              <a:gd name="connsiteY189" fmla="*/ 15299 h 3836087"/>
              <a:gd name="connsiteX190" fmla="*/ 1640445 w 3412990"/>
              <a:gd name="connsiteY190" fmla="*/ 6933 h 3836087"/>
              <a:gd name="connsiteX191" fmla="*/ 1673822 w 3412990"/>
              <a:gd name="connsiteY191" fmla="*/ 1673 h 38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3412990" h="3836087">
                <a:moveTo>
                  <a:pt x="1706731" y="0"/>
                </a:moveTo>
                <a:lnTo>
                  <a:pt x="1739167" y="1673"/>
                </a:lnTo>
                <a:lnTo>
                  <a:pt x="1772546" y="6933"/>
                </a:lnTo>
                <a:lnTo>
                  <a:pt x="1806863" y="15299"/>
                </a:lnTo>
                <a:lnTo>
                  <a:pt x="1842356" y="27250"/>
                </a:lnTo>
                <a:lnTo>
                  <a:pt x="1879966" y="42788"/>
                </a:lnTo>
                <a:lnTo>
                  <a:pt x="1919924" y="61433"/>
                </a:lnTo>
                <a:lnTo>
                  <a:pt x="1962704" y="83664"/>
                </a:lnTo>
                <a:lnTo>
                  <a:pt x="2008776" y="109001"/>
                </a:lnTo>
                <a:lnTo>
                  <a:pt x="2058606" y="138165"/>
                </a:lnTo>
                <a:lnTo>
                  <a:pt x="2112904" y="170435"/>
                </a:lnTo>
                <a:lnTo>
                  <a:pt x="2171903" y="206529"/>
                </a:lnTo>
                <a:lnTo>
                  <a:pt x="2236308" y="245493"/>
                </a:lnTo>
                <a:lnTo>
                  <a:pt x="2306354" y="288280"/>
                </a:lnTo>
                <a:lnTo>
                  <a:pt x="2382511" y="334176"/>
                </a:lnTo>
                <a:lnTo>
                  <a:pt x="2465485" y="383896"/>
                </a:lnTo>
                <a:lnTo>
                  <a:pt x="2555747" y="436484"/>
                </a:lnTo>
                <a:lnTo>
                  <a:pt x="2646008" y="488834"/>
                </a:lnTo>
                <a:lnTo>
                  <a:pt x="2730156" y="536402"/>
                </a:lnTo>
                <a:lnTo>
                  <a:pt x="2807725" y="579907"/>
                </a:lnTo>
                <a:lnTo>
                  <a:pt x="2879652" y="619826"/>
                </a:lnTo>
                <a:lnTo>
                  <a:pt x="2945232" y="656161"/>
                </a:lnTo>
                <a:lnTo>
                  <a:pt x="3005641" y="689865"/>
                </a:lnTo>
                <a:lnTo>
                  <a:pt x="3060644" y="720939"/>
                </a:lnTo>
                <a:lnTo>
                  <a:pt x="3110475" y="749864"/>
                </a:lnTo>
                <a:lnTo>
                  <a:pt x="3155606" y="777592"/>
                </a:lnTo>
                <a:lnTo>
                  <a:pt x="3196270" y="803647"/>
                </a:lnTo>
                <a:lnTo>
                  <a:pt x="3231998" y="828985"/>
                </a:lnTo>
                <a:lnTo>
                  <a:pt x="3264201" y="854323"/>
                </a:lnTo>
                <a:lnTo>
                  <a:pt x="3292407" y="879183"/>
                </a:lnTo>
                <a:lnTo>
                  <a:pt x="3316618" y="904760"/>
                </a:lnTo>
                <a:lnTo>
                  <a:pt x="3337773" y="931293"/>
                </a:lnTo>
                <a:lnTo>
                  <a:pt x="3355637" y="959022"/>
                </a:lnTo>
                <a:lnTo>
                  <a:pt x="3370445" y="988424"/>
                </a:lnTo>
                <a:lnTo>
                  <a:pt x="3382668" y="1019977"/>
                </a:lnTo>
                <a:lnTo>
                  <a:pt x="3392541" y="1054160"/>
                </a:lnTo>
                <a:lnTo>
                  <a:pt x="3399827" y="1091210"/>
                </a:lnTo>
                <a:lnTo>
                  <a:pt x="3405703" y="1131607"/>
                </a:lnTo>
                <a:lnTo>
                  <a:pt x="3409464" y="1175830"/>
                </a:lnTo>
                <a:lnTo>
                  <a:pt x="3411815" y="1224115"/>
                </a:lnTo>
                <a:lnTo>
                  <a:pt x="3412755" y="1277182"/>
                </a:lnTo>
                <a:lnTo>
                  <a:pt x="3412990" y="1335507"/>
                </a:lnTo>
                <a:lnTo>
                  <a:pt x="3412285" y="1399092"/>
                </a:lnTo>
                <a:lnTo>
                  <a:pt x="3410874" y="1468174"/>
                </a:lnTo>
                <a:lnTo>
                  <a:pt x="3409464" y="1543948"/>
                </a:lnTo>
                <a:lnTo>
                  <a:pt x="3407819" y="1626417"/>
                </a:lnTo>
                <a:lnTo>
                  <a:pt x="3406408" y="1715818"/>
                </a:lnTo>
                <a:lnTo>
                  <a:pt x="3405233" y="1813106"/>
                </a:lnTo>
                <a:lnTo>
                  <a:pt x="3404764" y="1918044"/>
                </a:lnTo>
                <a:lnTo>
                  <a:pt x="3405233" y="2022982"/>
                </a:lnTo>
                <a:lnTo>
                  <a:pt x="3406408" y="2120271"/>
                </a:lnTo>
                <a:lnTo>
                  <a:pt x="3407819" y="2209671"/>
                </a:lnTo>
                <a:lnTo>
                  <a:pt x="3409464" y="2292139"/>
                </a:lnTo>
                <a:lnTo>
                  <a:pt x="3410874" y="2367914"/>
                </a:lnTo>
                <a:lnTo>
                  <a:pt x="3412285" y="2436997"/>
                </a:lnTo>
                <a:lnTo>
                  <a:pt x="3412990" y="2500580"/>
                </a:lnTo>
                <a:lnTo>
                  <a:pt x="3412755" y="2558905"/>
                </a:lnTo>
                <a:lnTo>
                  <a:pt x="3411815" y="2611972"/>
                </a:lnTo>
                <a:lnTo>
                  <a:pt x="3409464" y="2660257"/>
                </a:lnTo>
                <a:lnTo>
                  <a:pt x="3405703" y="2704480"/>
                </a:lnTo>
                <a:lnTo>
                  <a:pt x="3400062" y="2744877"/>
                </a:lnTo>
                <a:lnTo>
                  <a:pt x="3392541" y="2781929"/>
                </a:lnTo>
                <a:lnTo>
                  <a:pt x="3382668" y="2816111"/>
                </a:lnTo>
                <a:lnTo>
                  <a:pt x="3370445" y="2847663"/>
                </a:lnTo>
                <a:lnTo>
                  <a:pt x="3355637" y="2877066"/>
                </a:lnTo>
                <a:lnTo>
                  <a:pt x="3337773" y="2904794"/>
                </a:lnTo>
                <a:lnTo>
                  <a:pt x="3316618" y="2931327"/>
                </a:lnTo>
                <a:lnTo>
                  <a:pt x="3292407" y="2956904"/>
                </a:lnTo>
                <a:lnTo>
                  <a:pt x="3264201" y="2981765"/>
                </a:lnTo>
                <a:lnTo>
                  <a:pt x="3232233" y="3007102"/>
                </a:lnTo>
                <a:lnTo>
                  <a:pt x="3196270" y="3032440"/>
                </a:lnTo>
                <a:lnTo>
                  <a:pt x="3155606" y="3058734"/>
                </a:lnTo>
                <a:lnTo>
                  <a:pt x="3110710" y="3086224"/>
                </a:lnTo>
                <a:lnTo>
                  <a:pt x="3060644" y="3115148"/>
                </a:lnTo>
                <a:lnTo>
                  <a:pt x="3005641" y="3146223"/>
                </a:lnTo>
                <a:lnTo>
                  <a:pt x="2945232" y="3179927"/>
                </a:lnTo>
                <a:lnTo>
                  <a:pt x="2879652" y="3216500"/>
                </a:lnTo>
                <a:lnTo>
                  <a:pt x="2807725" y="3256419"/>
                </a:lnTo>
                <a:lnTo>
                  <a:pt x="2730156" y="3299685"/>
                </a:lnTo>
                <a:lnTo>
                  <a:pt x="2646008" y="3347254"/>
                </a:lnTo>
                <a:lnTo>
                  <a:pt x="2555747" y="3399604"/>
                </a:lnTo>
                <a:lnTo>
                  <a:pt x="2465485" y="3452192"/>
                </a:lnTo>
                <a:lnTo>
                  <a:pt x="2382511" y="3501912"/>
                </a:lnTo>
                <a:lnTo>
                  <a:pt x="2306354" y="3547807"/>
                </a:lnTo>
                <a:lnTo>
                  <a:pt x="2236308" y="3590595"/>
                </a:lnTo>
                <a:lnTo>
                  <a:pt x="2171903" y="3629558"/>
                </a:lnTo>
                <a:lnTo>
                  <a:pt x="2112904" y="3665654"/>
                </a:lnTo>
                <a:lnTo>
                  <a:pt x="2058606" y="3697924"/>
                </a:lnTo>
                <a:lnTo>
                  <a:pt x="2008776" y="3727086"/>
                </a:lnTo>
                <a:lnTo>
                  <a:pt x="1962704" y="3752423"/>
                </a:lnTo>
                <a:lnTo>
                  <a:pt x="1919924" y="3774655"/>
                </a:lnTo>
                <a:lnTo>
                  <a:pt x="1879966" y="3793299"/>
                </a:lnTo>
                <a:lnTo>
                  <a:pt x="1842356" y="3808837"/>
                </a:lnTo>
                <a:lnTo>
                  <a:pt x="1806863" y="3820789"/>
                </a:lnTo>
                <a:lnTo>
                  <a:pt x="1772546" y="3829156"/>
                </a:lnTo>
                <a:lnTo>
                  <a:pt x="1739167" y="3834414"/>
                </a:lnTo>
                <a:lnTo>
                  <a:pt x="1706731" y="3836087"/>
                </a:lnTo>
                <a:lnTo>
                  <a:pt x="1673822" y="3834414"/>
                </a:lnTo>
                <a:lnTo>
                  <a:pt x="1640445" y="3829156"/>
                </a:lnTo>
                <a:lnTo>
                  <a:pt x="1606128" y="3820789"/>
                </a:lnTo>
                <a:lnTo>
                  <a:pt x="1570633" y="3808837"/>
                </a:lnTo>
                <a:lnTo>
                  <a:pt x="1533026" y="3793299"/>
                </a:lnTo>
                <a:lnTo>
                  <a:pt x="1493066" y="3774655"/>
                </a:lnTo>
                <a:lnTo>
                  <a:pt x="1450286" y="3752423"/>
                </a:lnTo>
                <a:lnTo>
                  <a:pt x="1404215" y="3727086"/>
                </a:lnTo>
                <a:lnTo>
                  <a:pt x="1354383" y="3697924"/>
                </a:lnTo>
                <a:lnTo>
                  <a:pt x="1300086" y="3665654"/>
                </a:lnTo>
                <a:lnTo>
                  <a:pt x="1241088" y="3629558"/>
                </a:lnTo>
                <a:lnTo>
                  <a:pt x="1176683" y="3590595"/>
                </a:lnTo>
                <a:lnTo>
                  <a:pt x="1106636" y="3547807"/>
                </a:lnTo>
                <a:lnTo>
                  <a:pt x="1030479" y="3501912"/>
                </a:lnTo>
                <a:lnTo>
                  <a:pt x="947505" y="3452192"/>
                </a:lnTo>
                <a:lnTo>
                  <a:pt x="857244" y="3399604"/>
                </a:lnTo>
                <a:lnTo>
                  <a:pt x="766983" y="3347254"/>
                </a:lnTo>
                <a:lnTo>
                  <a:pt x="682833" y="3299685"/>
                </a:lnTo>
                <a:lnTo>
                  <a:pt x="605266" y="3256180"/>
                </a:lnTo>
                <a:lnTo>
                  <a:pt x="533338" y="3216261"/>
                </a:lnTo>
                <a:lnTo>
                  <a:pt x="467758" y="3179927"/>
                </a:lnTo>
                <a:lnTo>
                  <a:pt x="407350" y="3146223"/>
                </a:lnTo>
                <a:lnTo>
                  <a:pt x="352347" y="3115148"/>
                </a:lnTo>
                <a:lnTo>
                  <a:pt x="302515" y="3086224"/>
                </a:lnTo>
                <a:lnTo>
                  <a:pt x="257384" y="3058496"/>
                </a:lnTo>
                <a:lnTo>
                  <a:pt x="216720" y="3032440"/>
                </a:lnTo>
                <a:lnTo>
                  <a:pt x="180992" y="3007102"/>
                </a:lnTo>
                <a:lnTo>
                  <a:pt x="148789" y="2981765"/>
                </a:lnTo>
                <a:lnTo>
                  <a:pt x="120583" y="2956904"/>
                </a:lnTo>
                <a:lnTo>
                  <a:pt x="96372" y="2931327"/>
                </a:lnTo>
                <a:lnTo>
                  <a:pt x="75218" y="2904794"/>
                </a:lnTo>
                <a:lnTo>
                  <a:pt x="57354" y="2877066"/>
                </a:lnTo>
                <a:lnTo>
                  <a:pt x="42545" y="2847663"/>
                </a:lnTo>
                <a:lnTo>
                  <a:pt x="30322" y="2816111"/>
                </a:lnTo>
                <a:lnTo>
                  <a:pt x="20450" y="2781929"/>
                </a:lnTo>
                <a:lnTo>
                  <a:pt x="13163" y="2744877"/>
                </a:lnTo>
                <a:lnTo>
                  <a:pt x="7287" y="2704480"/>
                </a:lnTo>
                <a:lnTo>
                  <a:pt x="3526" y="2660257"/>
                </a:lnTo>
                <a:lnTo>
                  <a:pt x="1175" y="2611972"/>
                </a:lnTo>
                <a:lnTo>
                  <a:pt x="235" y="2558905"/>
                </a:lnTo>
                <a:lnTo>
                  <a:pt x="0" y="2500580"/>
                </a:lnTo>
                <a:lnTo>
                  <a:pt x="705" y="2436997"/>
                </a:lnTo>
                <a:lnTo>
                  <a:pt x="2116" y="2367914"/>
                </a:lnTo>
                <a:lnTo>
                  <a:pt x="3526" y="2292139"/>
                </a:lnTo>
                <a:lnTo>
                  <a:pt x="5171" y="2209671"/>
                </a:lnTo>
                <a:lnTo>
                  <a:pt x="6582" y="2120271"/>
                </a:lnTo>
                <a:lnTo>
                  <a:pt x="7757" y="2022982"/>
                </a:lnTo>
                <a:lnTo>
                  <a:pt x="8227" y="1918044"/>
                </a:lnTo>
                <a:lnTo>
                  <a:pt x="7757" y="1813106"/>
                </a:lnTo>
                <a:lnTo>
                  <a:pt x="6582" y="1715818"/>
                </a:lnTo>
                <a:lnTo>
                  <a:pt x="5171" y="1626417"/>
                </a:lnTo>
                <a:lnTo>
                  <a:pt x="3526" y="1543948"/>
                </a:lnTo>
                <a:lnTo>
                  <a:pt x="2116" y="1468174"/>
                </a:lnTo>
                <a:lnTo>
                  <a:pt x="705" y="1399092"/>
                </a:lnTo>
                <a:lnTo>
                  <a:pt x="0" y="1335507"/>
                </a:lnTo>
                <a:lnTo>
                  <a:pt x="235" y="1277182"/>
                </a:lnTo>
                <a:lnTo>
                  <a:pt x="1175" y="1224115"/>
                </a:lnTo>
                <a:lnTo>
                  <a:pt x="3526" y="1175830"/>
                </a:lnTo>
                <a:lnTo>
                  <a:pt x="7287" y="1131607"/>
                </a:lnTo>
                <a:lnTo>
                  <a:pt x="12928" y="1091210"/>
                </a:lnTo>
                <a:lnTo>
                  <a:pt x="20450" y="1054160"/>
                </a:lnTo>
                <a:lnTo>
                  <a:pt x="30322" y="1019977"/>
                </a:lnTo>
                <a:lnTo>
                  <a:pt x="42545" y="988424"/>
                </a:lnTo>
                <a:lnTo>
                  <a:pt x="57354" y="959022"/>
                </a:lnTo>
                <a:lnTo>
                  <a:pt x="75218" y="931293"/>
                </a:lnTo>
                <a:lnTo>
                  <a:pt x="96372" y="904760"/>
                </a:lnTo>
                <a:lnTo>
                  <a:pt x="120583" y="879183"/>
                </a:lnTo>
                <a:lnTo>
                  <a:pt x="148789" y="854323"/>
                </a:lnTo>
                <a:lnTo>
                  <a:pt x="180757" y="828985"/>
                </a:lnTo>
                <a:lnTo>
                  <a:pt x="216720" y="803647"/>
                </a:lnTo>
                <a:lnTo>
                  <a:pt x="257384" y="777353"/>
                </a:lnTo>
                <a:lnTo>
                  <a:pt x="302280" y="749864"/>
                </a:lnTo>
                <a:lnTo>
                  <a:pt x="352347" y="720939"/>
                </a:lnTo>
                <a:lnTo>
                  <a:pt x="407350" y="689865"/>
                </a:lnTo>
                <a:lnTo>
                  <a:pt x="467758" y="656161"/>
                </a:lnTo>
                <a:lnTo>
                  <a:pt x="533338" y="619588"/>
                </a:lnTo>
                <a:lnTo>
                  <a:pt x="605266" y="579668"/>
                </a:lnTo>
                <a:lnTo>
                  <a:pt x="682833" y="536402"/>
                </a:lnTo>
                <a:lnTo>
                  <a:pt x="766983" y="488834"/>
                </a:lnTo>
                <a:lnTo>
                  <a:pt x="857244" y="436484"/>
                </a:lnTo>
                <a:lnTo>
                  <a:pt x="947505" y="383896"/>
                </a:lnTo>
                <a:lnTo>
                  <a:pt x="1030479" y="334176"/>
                </a:lnTo>
                <a:lnTo>
                  <a:pt x="1106636" y="288280"/>
                </a:lnTo>
                <a:lnTo>
                  <a:pt x="1176683" y="245493"/>
                </a:lnTo>
                <a:lnTo>
                  <a:pt x="1241088" y="206529"/>
                </a:lnTo>
                <a:lnTo>
                  <a:pt x="1300086" y="170435"/>
                </a:lnTo>
                <a:lnTo>
                  <a:pt x="1354383" y="138165"/>
                </a:lnTo>
                <a:lnTo>
                  <a:pt x="1404215" y="109001"/>
                </a:lnTo>
                <a:lnTo>
                  <a:pt x="1450286" y="83664"/>
                </a:lnTo>
                <a:lnTo>
                  <a:pt x="1493066" y="61433"/>
                </a:lnTo>
                <a:lnTo>
                  <a:pt x="1533026" y="42788"/>
                </a:lnTo>
                <a:lnTo>
                  <a:pt x="1570633" y="27250"/>
                </a:lnTo>
                <a:lnTo>
                  <a:pt x="1606128" y="15299"/>
                </a:lnTo>
                <a:lnTo>
                  <a:pt x="1640445" y="6933"/>
                </a:lnTo>
                <a:lnTo>
                  <a:pt x="1673822" y="16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926F4B-127C-4DCB-B202-39B714D6B6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90814" y="6701473"/>
            <a:ext cx="3412990" cy="3836087"/>
          </a:xfrm>
          <a:custGeom>
            <a:avLst/>
            <a:gdLst>
              <a:gd name="connsiteX0" fmla="*/ 1706731 w 3412990"/>
              <a:gd name="connsiteY0" fmla="*/ 0 h 3836087"/>
              <a:gd name="connsiteX1" fmla="*/ 1739167 w 3412990"/>
              <a:gd name="connsiteY1" fmla="*/ 1673 h 3836087"/>
              <a:gd name="connsiteX2" fmla="*/ 1772546 w 3412990"/>
              <a:gd name="connsiteY2" fmla="*/ 6933 h 3836087"/>
              <a:gd name="connsiteX3" fmla="*/ 1806863 w 3412990"/>
              <a:gd name="connsiteY3" fmla="*/ 15299 h 3836087"/>
              <a:gd name="connsiteX4" fmla="*/ 1842356 w 3412990"/>
              <a:gd name="connsiteY4" fmla="*/ 27250 h 3836087"/>
              <a:gd name="connsiteX5" fmla="*/ 1879966 w 3412990"/>
              <a:gd name="connsiteY5" fmla="*/ 42788 h 3836087"/>
              <a:gd name="connsiteX6" fmla="*/ 1919924 w 3412990"/>
              <a:gd name="connsiteY6" fmla="*/ 61433 h 3836087"/>
              <a:gd name="connsiteX7" fmla="*/ 1962704 w 3412990"/>
              <a:gd name="connsiteY7" fmla="*/ 83664 h 3836087"/>
              <a:gd name="connsiteX8" fmla="*/ 2008776 w 3412990"/>
              <a:gd name="connsiteY8" fmla="*/ 109001 h 3836087"/>
              <a:gd name="connsiteX9" fmla="*/ 2058606 w 3412990"/>
              <a:gd name="connsiteY9" fmla="*/ 138165 h 3836087"/>
              <a:gd name="connsiteX10" fmla="*/ 2112904 w 3412990"/>
              <a:gd name="connsiteY10" fmla="*/ 170435 h 3836087"/>
              <a:gd name="connsiteX11" fmla="*/ 2171903 w 3412990"/>
              <a:gd name="connsiteY11" fmla="*/ 206529 h 3836087"/>
              <a:gd name="connsiteX12" fmla="*/ 2236308 w 3412990"/>
              <a:gd name="connsiteY12" fmla="*/ 245493 h 3836087"/>
              <a:gd name="connsiteX13" fmla="*/ 2306354 w 3412990"/>
              <a:gd name="connsiteY13" fmla="*/ 288280 h 3836087"/>
              <a:gd name="connsiteX14" fmla="*/ 2382511 w 3412990"/>
              <a:gd name="connsiteY14" fmla="*/ 334176 h 3836087"/>
              <a:gd name="connsiteX15" fmla="*/ 2465485 w 3412990"/>
              <a:gd name="connsiteY15" fmla="*/ 383896 h 3836087"/>
              <a:gd name="connsiteX16" fmla="*/ 2555747 w 3412990"/>
              <a:gd name="connsiteY16" fmla="*/ 436484 h 3836087"/>
              <a:gd name="connsiteX17" fmla="*/ 2646008 w 3412990"/>
              <a:gd name="connsiteY17" fmla="*/ 488834 h 3836087"/>
              <a:gd name="connsiteX18" fmla="*/ 2730156 w 3412990"/>
              <a:gd name="connsiteY18" fmla="*/ 536402 h 3836087"/>
              <a:gd name="connsiteX19" fmla="*/ 2807725 w 3412990"/>
              <a:gd name="connsiteY19" fmla="*/ 579907 h 3836087"/>
              <a:gd name="connsiteX20" fmla="*/ 2879652 w 3412990"/>
              <a:gd name="connsiteY20" fmla="*/ 619826 h 3836087"/>
              <a:gd name="connsiteX21" fmla="*/ 2945232 w 3412990"/>
              <a:gd name="connsiteY21" fmla="*/ 656161 h 3836087"/>
              <a:gd name="connsiteX22" fmla="*/ 3005641 w 3412990"/>
              <a:gd name="connsiteY22" fmla="*/ 689865 h 3836087"/>
              <a:gd name="connsiteX23" fmla="*/ 3060644 w 3412990"/>
              <a:gd name="connsiteY23" fmla="*/ 720939 h 3836087"/>
              <a:gd name="connsiteX24" fmla="*/ 3110475 w 3412990"/>
              <a:gd name="connsiteY24" fmla="*/ 749864 h 3836087"/>
              <a:gd name="connsiteX25" fmla="*/ 3155606 w 3412990"/>
              <a:gd name="connsiteY25" fmla="*/ 777592 h 3836087"/>
              <a:gd name="connsiteX26" fmla="*/ 3196270 w 3412990"/>
              <a:gd name="connsiteY26" fmla="*/ 803647 h 3836087"/>
              <a:gd name="connsiteX27" fmla="*/ 3231998 w 3412990"/>
              <a:gd name="connsiteY27" fmla="*/ 828985 h 3836087"/>
              <a:gd name="connsiteX28" fmla="*/ 3264201 w 3412990"/>
              <a:gd name="connsiteY28" fmla="*/ 854323 h 3836087"/>
              <a:gd name="connsiteX29" fmla="*/ 3292407 w 3412990"/>
              <a:gd name="connsiteY29" fmla="*/ 879183 h 3836087"/>
              <a:gd name="connsiteX30" fmla="*/ 3316618 w 3412990"/>
              <a:gd name="connsiteY30" fmla="*/ 904760 h 3836087"/>
              <a:gd name="connsiteX31" fmla="*/ 3337773 w 3412990"/>
              <a:gd name="connsiteY31" fmla="*/ 931293 h 3836087"/>
              <a:gd name="connsiteX32" fmla="*/ 3355637 w 3412990"/>
              <a:gd name="connsiteY32" fmla="*/ 959022 h 3836087"/>
              <a:gd name="connsiteX33" fmla="*/ 3370445 w 3412990"/>
              <a:gd name="connsiteY33" fmla="*/ 988424 h 3836087"/>
              <a:gd name="connsiteX34" fmla="*/ 3382668 w 3412990"/>
              <a:gd name="connsiteY34" fmla="*/ 1019977 h 3836087"/>
              <a:gd name="connsiteX35" fmla="*/ 3392541 w 3412990"/>
              <a:gd name="connsiteY35" fmla="*/ 1054160 h 3836087"/>
              <a:gd name="connsiteX36" fmla="*/ 3399827 w 3412990"/>
              <a:gd name="connsiteY36" fmla="*/ 1091210 h 3836087"/>
              <a:gd name="connsiteX37" fmla="*/ 3405703 w 3412990"/>
              <a:gd name="connsiteY37" fmla="*/ 1131607 h 3836087"/>
              <a:gd name="connsiteX38" fmla="*/ 3409464 w 3412990"/>
              <a:gd name="connsiteY38" fmla="*/ 1175830 h 3836087"/>
              <a:gd name="connsiteX39" fmla="*/ 3411815 w 3412990"/>
              <a:gd name="connsiteY39" fmla="*/ 1224115 h 3836087"/>
              <a:gd name="connsiteX40" fmla="*/ 3412755 w 3412990"/>
              <a:gd name="connsiteY40" fmla="*/ 1277182 h 3836087"/>
              <a:gd name="connsiteX41" fmla="*/ 3412990 w 3412990"/>
              <a:gd name="connsiteY41" fmla="*/ 1335507 h 3836087"/>
              <a:gd name="connsiteX42" fmla="*/ 3412285 w 3412990"/>
              <a:gd name="connsiteY42" fmla="*/ 1399092 h 3836087"/>
              <a:gd name="connsiteX43" fmla="*/ 3410874 w 3412990"/>
              <a:gd name="connsiteY43" fmla="*/ 1468174 h 3836087"/>
              <a:gd name="connsiteX44" fmla="*/ 3409464 w 3412990"/>
              <a:gd name="connsiteY44" fmla="*/ 1543948 h 3836087"/>
              <a:gd name="connsiteX45" fmla="*/ 3407819 w 3412990"/>
              <a:gd name="connsiteY45" fmla="*/ 1626417 h 3836087"/>
              <a:gd name="connsiteX46" fmla="*/ 3406408 w 3412990"/>
              <a:gd name="connsiteY46" fmla="*/ 1715818 h 3836087"/>
              <a:gd name="connsiteX47" fmla="*/ 3405233 w 3412990"/>
              <a:gd name="connsiteY47" fmla="*/ 1813106 h 3836087"/>
              <a:gd name="connsiteX48" fmla="*/ 3404764 w 3412990"/>
              <a:gd name="connsiteY48" fmla="*/ 1918044 h 3836087"/>
              <a:gd name="connsiteX49" fmla="*/ 3405233 w 3412990"/>
              <a:gd name="connsiteY49" fmla="*/ 2022982 h 3836087"/>
              <a:gd name="connsiteX50" fmla="*/ 3406408 w 3412990"/>
              <a:gd name="connsiteY50" fmla="*/ 2120271 h 3836087"/>
              <a:gd name="connsiteX51" fmla="*/ 3407819 w 3412990"/>
              <a:gd name="connsiteY51" fmla="*/ 2209671 h 3836087"/>
              <a:gd name="connsiteX52" fmla="*/ 3409464 w 3412990"/>
              <a:gd name="connsiteY52" fmla="*/ 2292139 h 3836087"/>
              <a:gd name="connsiteX53" fmla="*/ 3410874 w 3412990"/>
              <a:gd name="connsiteY53" fmla="*/ 2367914 h 3836087"/>
              <a:gd name="connsiteX54" fmla="*/ 3412285 w 3412990"/>
              <a:gd name="connsiteY54" fmla="*/ 2436997 h 3836087"/>
              <a:gd name="connsiteX55" fmla="*/ 3412990 w 3412990"/>
              <a:gd name="connsiteY55" fmla="*/ 2500580 h 3836087"/>
              <a:gd name="connsiteX56" fmla="*/ 3412755 w 3412990"/>
              <a:gd name="connsiteY56" fmla="*/ 2558905 h 3836087"/>
              <a:gd name="connsiteX57" fmla="*/ 3411815 w 3412990"/>
              <a:gd name="connsiteY57" fmla="*/ 2611972 h 3836087"/>
              <a:gd name="connsiteX58" fmla="*/ 3409464 w 3412990"/>
              <a:gd name="connsiteY58" fmla="*/ 2660257 h 3836087"/>
              <a:gd name="connsiteX59" fmla="*/ 3405703 w 3412990"/>
              <a:gd name="connsiteY59" fmla="*/ 2704480 h 3836087"/>
              <a:gd name="connsiteX60" fmla="*/ 3400062 w 3412990"/>
              <a:gd name="connsiteY60" fmla="*/ 2744877 h 3836087"/>
              <a:gd name="connsiteX61" fmla="*/ 3392541 w 3412990"/>
              <a:gd name="connsiteY61" fmla="*/ 2781929 h 3836087"/>
              <a:gd name="connsiteX62" fmla="*/ 3382668 w 3412990"/>
              <a:gd name="connsiteY62" fmla="*/ 2816111 h 3836087"/>
              <a:gd name="connsiteX63" fmla="*/ 3370445 w 3412990"/>
              <a:gd name="connsiteY63" fmla="*/ 2847663 h 3836087"/>
              <a:gd name="connsiteX64" fmla="*/ 3355637 w 3412990"/>
              <a:gd name="connsiteY64" fmla="*/ 2877066 h 3836087"/>
              <a:gd name="connsiteX65" fmla="*/ 3337773 w 3412990"/>
              <a:gd name="connsiteY65" fmla="*/ 2904794 h 3836087"/>
              <a:gd name="connsiteX66" fmla="*/ 3316618 w 3412990"/>
              <a:gd name="connsiteY66" fmla="*/ 2931327 h 3836087"/>
              <a:gd name="connsiteX67" fmla="*/ 3292407 w 3412990"/>
              <a:gd name="connsiteY67" fmla="*/ 2956904 h 3836087"/>
              <a:gd name="connsiteX68" fmla="*/ 3264201 w 3412990"/>
              <a:gd name="connsiteY68" fmla="*/ 2981765 h 3836087"/>
              <a:gd name="connsiteX69" fmla="*/ 3232233 w 3412990"/>
              <a:gd name="connsiteY69" fmla="*/ 3007102 h 3836087"/>
              <a:gd name="connsiteX70" fmla="*/ 3196270 w 3412990"/>
              <a:gd name="connsiteY70" fmla="*/ 3032440 h 3836087"/>
              <a:gd name="connsiteX71" fmla="*/ 3155606 w 3412990"/>
              <a:gd name="connsiteY71" fmla="*/ 3058734 h 3836087"/>
              <a:gd name="connsiteX72" fmla="*/ 3110710 w 3412990"/>
              <a:gd name="connsiteY72" fmla="*/ 3086224 h 3836087"/>
              <a:gd name="connsiteX73" fmla="*/ 3060644 w 3412990"/>
              <a:gd name="connsiteY73" fmla="*/ 3115148 h 3836087"/>
              <a:gd name="connsiteX74" fmla="*/ 3005641 w 3412990"/>
              <a:gd name="connsiteY74" fmla="*/ 3146223 h 3836087"/>
              <a:gd name="connsiteX75" fmla="*/ 2945232 w 3412990"/>
              <a:gd name="connsiteY75" fmla="*/ 3179927 h 3836087"/>
              <a:gd name="connsiteX76" fmla="*/ 2879652 w 3412990"/>
              <a:gd name="connsiteY76" fmla="*/ 3216500 h 3836087"/>
              <a:gd name="connsiteX77" fmla="*/ 2807725 w 3412990"/>
              <a:gd name="connsiteY77" fmla="*/ 3256419 h 3836087"/>
              <a:gd name="connsiteX78" fmla="*/ 2730156 w 3412990"/>
              <a:gd name="connsiteY78" fmla="*/ 3299685 h 3836087"/>
              <a:gd name="connsiteX79" fmla="*/ 2646008 w 3412990"/>
              <a:gd name="connsiteY79" fmla="*/ 3347254 h 3836087"/>
              <a:gd name="connsiteX80" fmla="*/ 2555747 w 3412990"/>
              <a:gd name="connsiteY80" fmla="*/ 3399604 h 3836087"/>
              <a:gd name="connsiteX81" fmla="*/ 2465485 w 3412990"/>
              <a:gd name="connsiteY81" fmla="*/ 3452192 h 3836087"/>
              <a:gd name="connsiteX82" fmla="*/ 2382511 w 3412990"/>
              <a:gd name="connsiteY82" fmla="*/ 3501912 h 3836087"/>
              <a:gd name="connsiteX83" fmla="*/ 2306354 w 3412990"/>
              <a:gd name="connsiteY83" fmla="*/ 3547807 h 3836087"/>
              <a:gd name="connsiteX84" fmla="*/ 2236308 w 3412990"/>
              <a:gd name="connsiteY84" fmla="*/ 3590595 h 3836087"/>
              <a:gd name="connsiteX85" fmla="*/ 2171903 w 3412990"/>
              <a:gd name="connsiteY85" fmla="*/ 3629558 h 3836087"/>
              <a:gd name="connsiteX86" fmla="*/ 2112904 w 3412990"/>
              <a:gd name="connsiteY86" fmla="*/ 3665654 h 3836087"/>
              <a:gd name="connsiteX87" fmla="*/ 2058606 w 3412990"/>
              <a:gd name="connsiteY87" fmla="*/ 3697924 h 3836087"/>
              <a:gd name="connsiteX88" fmla="*/ 2008776 w 3412990"/>
              <a:gd name="connsiteY88" fmla="*/ 3727086 h 3836087"/>
              <a:gd name="connsiteX89" fmla="*/ 1962704 w 3412990"/>
              <a:gd name="connsiteY89" fmla="*/ 3752423 h 3836087"/>
              <a:gd name="connsiteX90" fmla="*/ 1919924 w 3412990"/>
              <a:gd name="connsiteY90" fmla="*/ 3774655 h 3836087"/>
              <a:gd name="connsiteX91" fmla="*/ 1879966 w 3412990"/>
              <a:gd name="connsiteY91" fmla="*/ 3793299 h 3836087"/>
              <a:gd name="connsiteX92" fmla="*/ 1842356 w 3412990"/>
              <a:gd name="connsiteY92" fmla="*/ 3808837 h 3836087"/>
              <a:gd name="connsiteX93" fmla="*/ 1806863 w 3412990"/>
              <a:gd name="connsiteY93" fmla="*/ 3820789 h 3836087"/>
              <a:gd name="connsiteX94" fmla="*/ 1772546 w 3412990"/>
              <a:gd name="connsiteY94" fmla="*/ 3829156 h 3836087"/>
              <a:gd name="connsiteX95" fmla="*/ 1739167 w 3412990"/>
              <a:gd name="connsiteY95" fmla="*/ 3834414 h 3836087"/>
              <a:gd name="connsiteX96" fmla="*/ 1706731 w 3412990"/>
              <a:gd name="connsiteY96" fmla="*/ 3836087 h 3836087"/>
              <a:gd name="connsiteX97" fmla="*/ 1673822 w 3412990"/>
              <a:gd name="connsiteY97" fmla="*/ 3834414 h 3836087"/>
              <a:gd name="connsiteX98" fmla="*/ 1640445 w 3412990"/>
              <a:gd name="connsiteY98" fmla="*/ 3829156 h 3836087"/>
              <a:gd name="connsiteX99" fmla="*/ 1606128 w 3412990"/>
              <a:gd name="connsiteY99" fmla="*/ 3820789 h 3836087"/>
              <a:gd name="connsiteX100" fmla="*/ 1570633 w 3412990"/>
              <a:gd name="connsiteY100" fmla="*/ 3808837 h 3836087"/>
              <a:gd name="connsiteX101" fmla="*/ 1533026 w 3412990"/>
              <a:gd name="connsiteY101" fmla="*/ 3793299 h 3836087"/>
              <a:gd name="connsiteX102" fmla="*/ 1493066 w 3412990"/>
              <a:gd name="connsiteY102" fmla="*/ 3774655 h 3836087"/>
              <a:gd name="connsiteX103" fmla="*/ 1450286 w 3412990"/>
              <a:gd name="connsiteY103" fmla="*/ 3752423 h 3836087"/>
              <a:gd name="connsiteX104" fmla="*/ 1404215 w 3412990"/>
              <a:gd name="connsiteY104" fmla="*/ 3727086 h 3836087"/>
              <a:gd name="connsiteX105" fmla="*/ 1354383 w 3412990"/>
              <a:gd name="connsiteY105" fmla="*/ 3697924 h 3836087"/>
              <a:gd name="connsiteX106" fmla="*/ 1300086 w 3412990"/>
              <a:gd name="connsiteY106" fmla="*/ 3665654 h 3836087"/>
              <a:gd name="connsiteX107" fmla="*/ 1241088 w 3412990"/>
              <a:gd name="connsiteY107" fmla="*/ 3629558 h 3836087"/>
              <a:gd name="connsiteX108" fmla="*/ 1176683 w 3412990"/>
              <a:gd name="connsiteY108" fmla="*/ 3590595 h 3836087"/>
              <a:gd name="connsiteX109" fmla="*/ 1106636 w 3412990"/>
              <a:gd name="connsiteY109" fmla="*/ 3547807 h 3836087"/>
              <a:gd name="connsiteX110" fmla="*/ 1030479 w 3412990"/>
              <a:gd name="connsiteY110" fmla="*/ 3501912 h 3836087"/>
              <a:gd name="connsiteX111" fmla="*/ 947505 w 3412990"/>
              <a:gd name="connsiteY111" fmla="*/ 3452192 h 3836087"/>
              <a:gd name="connsiteX112" fmla="*/ 857244 w 3412990"/>
              <a:gd name="connsiteY112" fmla="*/ 3399604 h 3836087"/>
              <a:gd name="connsiteX113" fmla="*/ 766983 w 3412990"/>
              <a:gd name="connsiteY113" fmla="*/ 3347254 h 3836087"/>
              <a:gd name="connsiteX114" fmla="*/ 682833 w 3412990"/>
              <a:gd name="connsiteY114" fmla="*/ 3299685 h 3836087"/>
              <a:gd name="connsiteX115" fmla="*/ 605266 w 3412990"/>
              <a:gd name="connsiteY115" fmla="*/ 3256180 h 3836087"/>
              <a:gd name="connsiteX116" fmla="*/ 533338 w 3412990"/>
              <a:gd name="connsiteY116" fmla="*/ 3216261 h 3836087"/>
              <a:gd name="connsiteX117" fmla="*/ 467758 w 3412990"/>
              <a:gd name="connsiteY117" fmla="*/ 3179927 h 3836087"/>
              <a:gd name="connsiteX118" fmla="*/ 407350 w 3412990"/>
              <a:gd name="connsiteY118" fmla="*/ 3146223 h 3836087"/>
              <a:gd name="connsiteX119" fmla="*/ 352347 w 3412990"/>
              <a:gd name="connsiteY119" fmla="*/ 3115148 h 3836087"/>
              <a:gd name="connsiteX120" fmla="*/ 302515 w 3412990"/>
              <a:gd name="connsiteY120" fmla="*/ 3086224 h 3836087"/>
              <a:gd name="connsiteX121" fmla="*/ 257384 w 3412990"/>
              <a:gd name="connsiteY121" fmla="*/ 3058496 h 3836087"/>
              <a:gd name="connsiteX122" fmla="*/ 216720 w 3412990"/>
              <a:gd name="connsiteY122" fmla="*/ 3032440 h 3836087"/>
              <a:gd name="connsiteX123" fmla="*/ 180992 w 3412990"/>
              <a:gd name="connsiteY123" fmla="*/ 3007102 h 3836087"/>
              <a:gd name="connsiteX124" fmla="*/ 148789 w 3412990"/>
              <a:gd name="connsiteY124" fmla="*/ 2981765 h 3836087"/>
              <a:gd name="connsiteX125" fmla="*/ 120583 w 3412990"/>
              <a:gd name="connsiteY125" fmla="*/ 2956904 h 3836087"/>
              <a:gd name="connsiteX126" fmla="*/ 96372 w 3412990"/>
              <a:gd name="connsiteY126" fmla="*/ 2931327 h 3836087"/>
              <a:gd name="connsiteX127" fmla="*/ 75218 w 3412990"/>
              <a:gd name="connsiteY127" fmla="*/ 2904794 h 3836087"/>
              <a:gd name="connsiteX128" fmla="*/ 57354 w 3412990"/>
              <a:gd name="connsiteY128" fmla="*/ 2877066 h 3836087"/>
              <a:gd name="connsiteX129" fmla="*/ 42545 w 3412990"/>
              <a:gd name="connsiteY129" fmla="*/ 2847663 h 3836087"/>
              <a:gd name="connsiteX130" fmla="*/ 30322 w 3412990"/>
              <a:gd name="connsiteY130" fmla="*/ 2816111 h 3836087"/>
              <a:gd name="connsiteX131" fmla="*/ 20450 w 3412990"/>
              <a:gd name="connsiteY131" fmla="*/ 2781929 h 3836087"/>
              <a:gd name="connsiteX132" fmla="*/ 13163 w 3412990"/>
              <a:gd name="connsiteY132" fmla="*/ 2744877 h 3836087"/>
              <a:gd name="connsiteX133" fmla="*/ 7287 w 3412990"/>
              <a:gd name="connsiteY133" fmla="*/ 2704480 h 3836087"/>
              <a:gd name="connsiteX134" fmla="*/ 3526 w 3412990"/>
              <a:gd name="connsiteY134" fmla="*/ 2660257 h 3836087"/>
              <a:gd name="connsiteX135" fmla="*/ 1175 w 3412990"/>
              <a:gd name="connsiteY135" fmla="*/ 2611972 h 3836087"/>
              <a:gd name="connsiteX136" fmla="*/ 235 w 3412990"/>
              <a:gd name="connsiteY136" fmla="*/ 2558905 h 3836087"/>
              <a:gd name="connsiteX137" fmla="*/ 0 w 3412990"/>
              <a:gd name="connsiteY137" fmla="*/ 2500580 h 3836087"/>
              <a:gd name="connsiteX138" fmla="*/ 705 w 3412990"/>
              <a:gd name="connsiteY138" fmla="*/ 2436997 h 3836087"/>
              <a:gd name="connsiteX139" fmla="*/ 2116 w 3412990"/>
              <a:gd name="connsiteY139" fmla="*/ 2367914 h 3836087"/>
              <a:gd name="connsiteX140" fmla="*/ 3526 w 3412990"/>
              <a:gd name="connsiteY140" fmla="*/ 2292139 h 3836087"/>
              <a:gd name="connsiteX141" fmla="*/ 5171 w 3412990"/>
              <a:gd name="connsiteY141" fmla="*/ 2209671 h 3836087"/>
              <a:gd name="connsiteX142" fmla="*/ 6582 w 3412990"/>
              <a:gd name="connsiteY142" fmla="*/ 2120271 h 3836087"/>
              <a:gd name="connsiteX143" fmla="*/ 7757 w 3412990"/>
              <a:gd name="connsiteY143" fmla="*/ 2022982 h 3836087"/>
              <a:gd name="connsiteX144" fmla="*/ 8227 w 3412990"/>
              <a:gd name="connsiteY144" fmla="*/ 1918044 h 3836087"/>
              <a:gd name="connsiteX145" fmla="*/ 7757 w 3412990"/>
              <a:gd name="connsiteY145" fmla="*/ 1813106 h 3836087"/>
              <a:gd name="connsiteX146" fmla="*/ 6582 w 3412990"/>
              <a:gd name="connsiteY146" fmla="*/ 1715818 h 3836087"/>
              <a:gd name="connsiteX147" fmla="*/ 5171 w 3412990"/>
              <a:gd name="connsiteY147" fmla="*/ 1626417 h 3836087"/>
              <a:gd name="connsiteX148" fmla="*/ 3526 w 3412990"/>
              <a:gd name="connsiteY148" fmla="*/ 1543948 h 3836087"/>
              <a:gd name="connsiteX149" fmla="*/ 2116 w 3412990"/>
              <a:gd name="connsiteY149" fmla="*/ 1468174 h 3836087"/>
              <a:gd name="connsiteX150" fmla="*/ 705 w 3412990"/>
              <a:gd name="connsiteY150" fmla="*/ 1399092 h 3836087"/>
              <a:gd name="connsiteX151" fmla="*/ 0 w 3412990"/>
              <a:gd name="connsiteY151" fmla="*/ 1335507 h 3836087"/>
              <a:gd name="connsiteX152" fmla="*/ 235 w 3412990"/>
              <a:gd name="connsiteY152" fmla="*/ 1277182 h 3836087"/>
              <a:gd name="connsiteX153" fmla="*/ 1175 w 3412990"/>
              <a:gd name="connsiteY153" fmla="*/ 1224115 h 3836087"/>
              <a:gd name="connsiteX154" fmla="*/ 3526 w 3412990"/>
              <a:gd name="connsiteY154" fmla="*/ 1175830 h 3836087"/>
              <a:gd name="connsiteX155" fmla="*/ 7287 w 3412990"/>
              <a:gd name="connsiteY155" fmla="*/ 1131607 h 3836087"/>
              <a:gd name="connsiteX156" fmla="*/ 12928 w 3412990"/>
              <a:gd name="connsiteY156" fmla="*/ 1091210 h 3836087"/>
              <a:gd name="connsiteX157" fmla="*/ 20450 w 3412990"/>
              <a:gd name="connsiteY157" fmla="*/ 1054160 h 3836087"/>
              <a:gd name="connsiteX158" fmla="*/ 30322 w 3412990"/>
              <a:gd name="connsiteY158" fmla="*/ 1019977 h 3836087"/>
              <a:gd name="connsiteX159" fmla="*/ 42545 w 3412990"/>
              <a:gd name="connsiteY159" fmla="*/ 988424 h 3836087"/>
              <a:gd name="connsiteX160" fmla="*/ 57354 w 3412990"/>
              <a:gd name="connsiteY160" fmla="*/ 959022 h 3836087"/>
              <a:gd name="connsiteX161" fmla="*/ 75218 w 3412990"/>
              <a:gd name="connsiteY161" fmla="*/ 931293 h 3836087"/>
              <a:gd name="connsiteX162" fmla="*/ 96372 w 3412990"/>
              <a:gd name="connsiteY162" fmla="*/ 904760 h 3836087"/>
              <a:gd name="connsiteX163" fmla="*/ 120583 w 3412990"/>
              <a:gd name="connsiteY163" fmla="*/ 879183 h 3836087"/>
              <a:gd name="connsiteX164" fmla="*/ 148789 w 3412990"/>
              <a:gd name="connsiteY164" fmla="*/ 854323 h 3836087"/>
              <a:gd name="connsiteX165" fmla="*/ 180757 w 3412990"/>
              <a:gd name="connsiteY165" fmla="*/ 828985 h 3836087"/>
              <a:gd name="connsiteX166" fmla="*/ 216720 w 3412990"/>
              <a:gd name="connsiteY166" fmla="*/ 803647 h 3836087"/>
              <a:gd name="connsiteX167" fmla="*/ 257384 w 3412990"/>
              <a:gd name="connsiteY167" fmla="*/ 777353 h 3836087"/>
              <a:gd name="connsiteX168" fmla="*/ 302280 w 3412990"/>
              <a:gd name="connsiteY168" fmla="*/ 749864 h 3836087"/>
              <a:gd name="connsiteX169" fmla="*/ 352347 w 3412990"/>
              <a:gd name="connsiteY169" fmla="*/ 720939 h 3836087"/>
              <a:gd name="connsiteX170" fmla="*/ 407350 w 3412990"/>
              <a:gd name="connsiteY170" fmla="*/ 689865 h 3836087"/>
              <a:gd name="connsiteX171" fmla="*/ 467758 w 3412990"/>
              <a:gd name="connsiteY171" fmla="*/ 656161 h 3836087"/>
              <a:gd name="connsiteX172" fmla="*/ 533338 w 3412990"/>
              <a:gd name="connsiteY172" fmla="*/ 619588 h 3836087"/>
              <a:gd name="connsiteX173" fmla="*/ 605266 w 3412990"/>
              <a:gd name="connsiteY173" fmla="*/ 579668 h 3836087"/>
              <a:gd name="connsiteX174" fmla="*/ 682833 w 3412990"/>
              <a:gd name="connsiteY174" fmla="*/ 536402 h 3836087"/>
              <a:gd name="connsiteX175" fmla="*/ 766983 w 3412990"/>
              <a:gd name="connsiteY175" fmla="*/ 488834 h 3836087"/>
              <a:gd name="connsiteX176" fmla="*/ 857244 w 3412990"/>
              <a:gd name="connsiteY176" fmla="*/ 436484 h 3836087"/>
              <a:gd name="connsiteX177" fmla="*/ 947505 w 3412990"/>
              <a:gd name="connsiteY177" fmla="*/ 383896 h 3836087"/>
              <a:gd name="connsiteX178" fmla="*/ 1030479 w 3412990"/>
              <a:gd name="connsiteY178" fmla="*/ 334176 h 3836087"/>
              <a:gd name="connsiteX179" fmla="*/ 1106636 w 3412990"/>
              <a:gd name="connsiteY179" fmla="*/ 288280 h 3836087"/>
              <a:gd name="connsiteX180" fmla="*/ 1176683 w 3412990"/>
              <a:gd name="connsiteY180" fmla="*/ 245493 h 3836087"/>
              <a:gd name="connsiteX181" fmla="*/ 1241088 w 3412990"/>
              <a:gd name="connsiteY181" fmla="*/ 206529 h 3836087"/>
              <a:gd name="connsiteX182" fmla="*/ 1300086 w 3412990"/>
              <a:gd name="connsiteY182" fmla="*/ 170435 h 3836087"/>
              <a:gd name="connsiteX183" fmla="*/ 1354383 w 3412990"/>
              <a:gd name="connsiteY183" fmla="*/ 138165 h 3836087"/>
              <a:gd name="connsiteX184" fmla="*/ 1404215 w 3412990"/>
              <a:gd name="connsiteY184" fmla="*/ 109001 h 3836087"/>
              <a:gd name="connsiteX185" fmla="*/ 1450286 w 3412990"/>
              <a:gd name="connsiteY185" fmla="*/ 83664 h 3836087"/>
              <a:gd name="connsiteX186" fmla="*/ 1493066 w 3412990"/>
              <a:gd name="connsiteY186" fmla="*/ 61433 h 3836087"/>
              <a:gd name="connsiteX187" fmla="*/ 1533026 w 3412990"/>
              <a:gd name="connsiteY187" fmla="*/ 42788 h 3836087"/>
              <a:gd name="connsiteX188" fmla="*/ 1570633 w 3412990"/>
              <a:gd name="connsiteY188" fmla="*/ 27250 h 3836087"/>
              <a:gd name="connsiteX189" fmla="*/ 1606128 w 3412990"/>
              <a:gd name="connsiteY189" fmla="*/ 15299 h 3836087"/>
              <a:gd name="connsiteX190" fmla="*/ 1640445 w 3412990"/>
              <a:gd name="connsiteY190" fmla="*/ 6933 h 3836087"/>
              <a:gd name="connsiteX191" fmla="*/ 1673822 w 3412990"/>
              <a:gd name="connsiteY191" fmla="*/ 1673 h 38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3412990" h="3836087">
                <a:moveTo>
                  <a:pt x="1706731" y="0"/>
                </a:moveTo>
                <a:lnTo>
                  <a:pt x="1739167" y="1673"/>
                </a:lnTo>
                <a:lnTo>
                  <a:pt x="1772546" y="6933"/>
                </a:lnTo>
                <a:lnTo>
                  <a:pt x="1806863" y="15299"/>
                </a:lnTo>
                <a:lnTo>
                  <a:pt x="1842356" y="27250"/>
                </a:lnTo>
                <a:lnTo>
                  <a:pt x="1879966" y="42788"/>
                </a:lnTo>
                <a:lnTo>
                  <a:pt x="1919924" y="61433"/>
                </a:lnTo>
                <a:lnTo>
                  <a:pt x="1962704" y="83664"/>
                </a:lnTo>
                <a:lnTo>
                  <a:pt x="2008776" y="109001"/>
                </a:lnTo>
                <a:lnTo>
                  <a:pt x="2058606" y="138165"/>
                </a:lnTo>
                <a:lnTo>
                  <a:pt x="2112904" y="170435"/>
                </a:lnTo>
                <a:lnTo>
                  <a:pt x="2171903" y="206529"/>
                </a:lnTo>
                <a:lnTo>
                  <a:pt x="2236308" y="245493"/>
                </a:lnTo>
                <a:lnTo>
                  <a:pt x="2306354" y="288280"/>
                </a:lnTo>
                <a:lnTo>
                  <a:pt x="2382511" y="334176"/>
                </a:lnTo>
                <a:lnTo>
                  <a:pt x="2465485" y="383896"/>
                </a:lnTo>
                <a:lnTo>
                  <a:pt x="2555747" y="436484"/>
                </a:lnTo>
                <a:lnTo>
                  <a:pt x="2646008" y="488834"/>
                </a:lnTo>
                <a:lnTo>
                  <a:pt x="2730156" y="536402"/>
                </a:lnTo>
                <a:lnTo>
                  <a:pt x="2807725" y="579907"/>
                </a:lnTo>
                <a:lnTo>
                  <a:pt x="2879652" y="619826"/>
                </a:lnTo>
                <a:lnTo>
                  <a:pt x="2945232" y="656161"/>
                </a:lnTo>
                <a:lnTo>
                  <a:pt x="3005641" y="689865"/>
                </a:lnTo>
                <a:lnTo>
                  <a:pt x="3060644" y="720939"/>
                </a:lnTo>
                <a:lnTo>
                  <a:pt x="3110475" y="749864"/>
                </a:lnTo>
                <a:lnTo>
                  <a:pt x="3155606" y="777592"/>
                </a:lnTo>
                <a:lnTo>
                  <a:pt x="3196270" y="803647"/>
                </a:lnTo>
                <a:lnTo>
                  <a:pt x="3231998" y="828985"/>
                </a:lnTo>
                <a:lnTo>
                  <a:pt x="3264201" y="854323"/>
                </a:lnTo>
                <a:lnTo>
                  <a:pt x="3292407" y="879183"/>
                </a:lnTo>
                <a:lnTo>
                  <a:pt x="3316618" y="904760"/>
                </a:lnTo>
                <a:lnTo>
                  <a:pt x="3337773" y="931293"/>
                </a:lnTo>
                <a:lnTo>
                  <a:pt x="3355637" y="959022"/>
                </a:lnTo>
                <a:lnTo>
                  <a:pt x="3370445" y="988424"/>
                </a:lnTo>
                <a:lnTo>
                  <a:pt x="3382668" y="1019977"/>
                </a:lnTo>
                <a:lnTo>
                  <a:pt x="3392541" y="1054160"/>
                </a:lnTo>
                <a:lnTo>
                  <a:pt x="3399827" y="1091210"/>
                </a:lnTo>
                <a:lnTo>
                  <a:pt x="3405703" y="1131607"/>
                </a:lnTo>
                <a:lnTo>
                  <a:pt x="3409464" y="1175830"/>
                </a:lnTo>
                <a:lnTo>
                  <a:pt x="3411815" y="1224115"/>
                </a:lnTo>
                <a:lnTo>
                  <a:pt x="3412755" y="1277182"/>
                </a:lnTo>
                <a:lnTo>
                  <a:pt x="3412990" y="1335507"/>
                </a:lnTo>
                <a:lnTo>
                  <a:pt x="3412285" y="1399092"/>
                </a:lnTo>
                <a:lnTo>
                  <a:pt x="3410874" y="1468174"/>
                </a:lnTo>
                <a:lnTo>
                  <a:pt x="3409464" y="1543948"/>
                </a:lnTo>
                <a:lnTo>
                  <a:pt x="3407819" y="1626417"/>
                </a:lnTo>
                <a:lnTo>
                  <a:pt x="3406408" y="1715818"/>
                </a:lnTo>
                <a:lnTo>
                  <a:pt x="3405233" y="1813106"/>
                </a:lnTo>
                <a:lnTo>
                  <a:pt x="3404764" y="1918044"/>
                </a:lnTo>
                <a:lnTo>
                  <a:pt x="3405233" y="2022982"/>
                </a:lnTo>
                <a:lnTo>
                  <a:pt x="3406408" y="2120271"/>
                </a:lnTo>
                <a:lnTo>
                  <a:pt x="3407819" y="2209671"/>
                </a:lnTo>
                <a:lnTo>
                  <a:pt x="3409464" y="2292139"/>
                </a:lnTo>
                <a:lnTo>
                  <a:pt x="3410874" y="2367914"/>
                </a:lnTo>
                <a:lnTo>
                  <a:pt x="3412285" y="2436997"/>
                </a:lnTo>
                <a:lnTo>
                  <a:pt x="3412990" y="2500580"/>
                </a:lnTo>
                <a:lnTo>
                  <a:pt x="3412755" y="2558905"/>
                </a:lnTo>
                <a:lnTo>
                  <a:pt x="3411815" y="2611972"/>
                </a:lnTo>
                <a:lnTo>
                  <a:pt x="3409464" y="2660257"/>
                </a:lnTo>
                <a:lnTo>
                  <a:pt x="3405703" y="2704480"/>
                </a:lnTo>
                <a:lnTo>
                  <a:pt x="3400062" y="2744877"/>
                </a:lnTo>
                <a:lnTo>
                  <a:pt x="3392541" y="2781929"/>
                </a:lnTo>
                <a:lnTo>
                  <a:pt x="3382668" y="2816111"/>
                </a:lnTo>
                <a:lnTo>
                  <a:pt x="3370445" y="2847663"/>
                </a:lnTo>
                <a:lnTo>
                  <a:pt x="3355637" y="2877066"/>
                </a:lnTo>
                <a:lnTo>
                  <a:pt x="3337773" y="2904794"/>
                </a:lnTo>
                <a:lnTo>
                  <a:pt x="3316618" y="2931327"/>
                </a:lnTo>
                <a:lnTo>
                  <a:pt x="3292407" y="2956904"/>
                </a:lnTo>
                <a:lnTo>
                  <a:pt x="3264201" y="2981765"/>
                </a:lnTo>
                <a:lnTo>
                  <a:pt x="3232233" y="3007102"/>
                </a:lnTo>
                <a:lnTo>
                  <a:pt x="3196270" y="3032440"/>
                </a:lnTo>
                <a:lnTo>
                  <a:pt x="3155606" y="3058734"/>
                </a:lnTo>
                <a:lnTo>
                  <a:pt x="3110710" y="3086224"/>
                </a:lnTo>
                <a:lnTo>
                  <a:pt x="3060644" y="3115148"/>
                </a:lnTo>
                <a:lnTo>
                  <a:pt x="3005641" y="3146223"/>
                </a:lnTo>
                <a:lnTo>
                  <a:pt x="2945232" y="3179927"/>
                </a:lnTo>
                <a:lnTo>
                  <a:pt x="2879652" y="3216500"/>
                </a:lnTo>
                <a:lnTo>
                  <a:pt x="2807725" y="3256419"/>
                </a:lnTo>
                <a:lnTo>
                  <a:pt x="2730156" y="3299685"/>
                </a:lnTo>
                <a:lnTo>
                  <a:pt x="2646008" y="3347254"/>
                </a:lnTo>
                <a:lnTo>
                  <a:pt x="2555747" y="3399604"/>
                </a:lnTo>
                <a:lnTo>
                  <a:pt x="2465485" y="3452192"/>
                </a:lnTo>
                <a:lnTo>
                  <a:pt x="2382511" y="3501912"/>
                </a:lnTo>
                <a:lnTo>
                  <a:pt x="2306354" y="3547807"/>
                </a:lnTo>
                <a:lnTo>
                  <a:pt x="2236308" y="3590595"/>
                </a:lnTo>
                <a:lnTo>
                  <a:pt x="2171903" y="3629558"/>
                </a:lnTo>
                <a:lnTo>
                  <a:pt x="2112904" y="3665654"/>
                </a:lnTo>
                <a:lnTo>
                  <a:pt x="2058606" y="3697924"/>
                </a:lnTo>
                <a:lnTo>
                  <a:pt x="2008776" y="3727086"/>
                </a:lnTo>
                <a:lnTo>
                  <a:pt x="1962704" y="3752423"/>
                </a:lnTo>
                <a:lnTo>
                  <a:pt x="1919924" y="3774655"/>
                </a:lnTo>
                <a:lnTo>
                  <a:pt x="1879966" y="3793299"/>
                </a:lnTo>
                <a:lnTo>
                  <a:pt x="1842356" y="3808837"/>
                </a:lnTo>
                <a:lnTo>
                  <a:pt x="1806863" y="3820789"/>
                </a:lnTo>
                <a:lnTo>
                  <a:pt x="1772546" y="3829156"/>
                </a:lnTo>
                <a:lnTo>
                  <a:pt x="1739167" y="3834414"/>
                </a:lnTo>
                <a:lnTo>
                  <a:pt x="1706731" y="3836087"/>
                </a:lnTo>
                <a:lnTo>
                  <a:pt x="1673822" y="3834414"/>
                </a:lnTo>
                <a:lnTo>
                  <a:pt x="1640445" y="3829156"/>
                </a:lnTo>
                <a:lnTo>
                  <a:pt x="1606128" y="3820789"/>
                </a:lnTo>
                <a:lnTo>
                  <a:pt x="1570633" y="3808837"/>
                </a:lnTo>
                <a:lnTo>
                  <a:pt x="1533026" y="3793299"/>
                </a:lnTo>
                <a:lnTo>
                  <a:pt x="1493066" y="3774655"/>
                </a:lnTo>
                <a:lnTo>
                  <a:pt x="1450286" y="3752423"/>
                </a:lnTo>
                <a:lnTo>
                  <a:pt x="1404215" y="3727086"/>
                </a:lnTo>
                <a:lnTo>
                  <a:pt x="1354383" y="3697924"/>
                </a:lnTo>
                <a:lnTo>
                  <a:pt x="1300086" y="3665654"/>
                </a:lnTo>
                <a:lnTo>
                  <a:pt x="1241088" y="3629558"/>
                </a:lnTo>
                <a:lnTo>
                  <a:pt x="1176683" y="3590595"/>
                </a:lnTo>
                <a:lnTo>
                  <a:pt x="1106636" y="3547807"/>
                </a:lnTo>
                <a:lnTo>
                  <a:pt x="1030479" y="3501912"/>
                </a:lnTo>
                <a:lnTo>
                  <a:pt x="947505" y="3452192"/>
                </a:lnTo>
                <a:lnTo>
                  <a:pt x="857244" y="3399604"/>
                </a:lnTo>
                <a:lnTo>
                  <a:pt x="766983" y="3347254"/>
                </a:lnTo>
                <a:lnTo>
                  <a:pt x="682833" y="3299685"/>
                </a:lnTo>
                <a:lnTo>
                  <a:pt x="605266" y="3256180"/>
                </a:lnTo>
                <a:lnTo>
                  <a:pt x="533338" y="3216261"/>
                </a:lnTo>
                <a:lnTo>
                  <a:pt x="467758" y="3179927"/>
                </a:lnTo>
                <a:lnTo>
                  <a:pt x="407350" y="3146223"/>
                </a:lnTo>
                <a:lnTo>
                  <a:pt x="352347" y="3115148"/>
                </a:lnTo>
                <a:lnTo>
                  <a:pt x="302515" y="3086224"/>
                </a:lnTo>
                <a:lnTo>
                  <a:pt x="257384" y="3058496"/>
                </a:lnTo>
                <a:lnTo>
                  <a:pt x="216720" y="3032440"/>
                </a:lnTo>
                <a:lnTo>
                  <a:pt x="180992" y="3007102"/>
                </a:lnTo>
                <a:lnTo>
                  <a:pt x="148789" y="2981765"/>
                </a:lnTo>
                <a:lnTo>
                  <a:pt x="120583" y="2956904"/>
                </a:lnTo>
                <a:lnTo>
                  <a:pt x="96372" y="2931327"/>
                </a:lnTo>
                <a:lnTo>
                  <a:pt x="75218" y="2904794"/>
                </a:lnTo>
                <a:lnTo>
                  <a:pt x="57354" y="2877066"/>
                </a:lnTo>
                <a:lnTo>
                  <a:pt x="42545" y="2847663"/>
                </a:lnTo>
                <a:lnTo>
                  <a:pt x="30322" y="2816111"/>
                </a:lnTo>
                <a:lnTo>
                  <a:pt x="20450" y="2781929"/>
                </a:lnTo>
                <a:lnTo>
                  <a:pt x="13163" y="2744877"/>
                </a:lnTo>
                <a:lnTo>
                  <a:pt x="7287" y="2704480"/>
                </a:lnTo>
                <a:lnTo>
                  <a:pt x="3526" y="2660257"/>
                </a:lnTo>
                <a:lnTo>
                  <a:pt x="1175" y="2611972"/>
                </a:lnTo>
                <a:lnTo>
                  <a:pt x="235" y="2558905"/>
                </a:lnTo>
                <a:lnTo>
                  <a:pt x="0" y="2500580"/>
                </a:lnTo>
                <a:lnTo>
                  <a:pt x="705" y="2436997"/>
                </a:lnTo>
                <a:lnTo>
                  <a:pt x="2116" y="2367914"/>
                </a:lnTo>
                <a:lnTo>
                  <a:pt x="3526" y="2292139"/>
                </a:lnTo>
                <a:lnTo>
                  <a:pt x="5171" y="2209671"/>
                </a:lnTo>
                <a:lnTo>
                  <a:pt x="6582" y="2120271"/>
                </a:lnTo>
                <a:lnTo>
                  <a:pt x="7757" y="2022982"/>
                </a:lnTo>
                <a:lnTo>
                  <a:pt x="8227" y="1918044"/>
                </a:lnTo>
                <a:lnTo>
                  <a:pt x="7757" y="1813106"/>
                </a:lnTo>
                <a:lnTo>
                  <a:pt x="6582" y="1715818"/>
                </a:lnTo>
                <a:lnTo>
                  <a:pt x="5171" y="1626417"/>
                </a:lnTo>
                <a:lnTo>
                  <a:pt x="3526" y="1543948"/>
                </a:lnTo>
                <a:lnTo>
                  <a:pt x="2116" y="1468174"/>
                </a:lnTo>
                <a:lnTo>
                  <a:pt x="705" y="1399092"/>
                </a:lnTo>
                <a:lnTo>
                  <a:pt x="0" y="1335507"/>
                </a:lnTo>
                <a:lnTo>
                  <a:pt x="235" y="1277182"/>
                </a:lnTo>
                <a:lnTo>
                  <a:pt x="1175" y="1224115"/>
                </a:lnTo>
                <a:lnTo>
                  <a:pt x="3526" y="1175830"/>
                </a:lnTo>
                <a:lnTo>
                  <a:pt x="7287" y="1131607"/>
                </a:lnTo>
                <a:lnTo>
                  <a:pt x="12928" y="1091210"/>
                </a:lnTo>
                <a:lnTo>
                  <a:pt x="20450" y="1054160"/>
                </a:lnTo>
                <a:lnTo>
                  <a:pt x="30322" y="1019977"/>
                </a:lnTo>
                <a:lnTo>
                  <a:pt x="42545" y="988424"/>
                </a:lnTo>
                <a:lnTo>
                  <a:pt x="57354" y="959022"/>
                </a:lnTo>
                <a:lnTo>
                  <a:pt x="75218" y="931293"/>
                </a:lnTo>
                <a:lnTo>
                  <a:pt x="96372" y="904760"/>
                </a:lnTo>
                <a:lnTo>
                  <a:pt x="120583" y="879183"/>
                </a:lnTo>
                <a:lnTo>
                  <a:pt x="148789" y="854323"/>
                </a:lnTo>
                <a:lnTo>
                  <a:pt x="180757" y="828985"/>
                </a:lnTo>
                <a:lnTo>
                  <a:pt x="216720" y="803647"/>
                </a:lnTo>
                <a:lnTo>
                  <a:pt x="257384" y="777353"/>
                </a:lnTo>
                <a:lnTo>
                  <a:pt x="302280" y="749864"/>
                </a:lnTo>
                <a:lnTo>
                  <a:pt x="352347" y="720939"/>
                </a:lnTo>
                <a:lnTo>
                  <a:pt x="407350" y="689865"/>
                </a:lnTo>
                <a:lnTo>
                  <a:pt x="467758" y="656161"/>
                </a:lnTo>
                <a:lnTo>
                  <a:pt x="533338" y="619588"/>
                </a:lnTo>
                <a:lnTo>
                  <a:pt x="605266" y="579668"/>
                </a:lnTo>
                <a:lnTo>
                  <a:pt x="682833" y="536402"/>
                </a:lnTo>
                <a:lnTo>
                  <a:pt x="766983" y="488834"/>
                </a:lnTo>
                <a:lnTo>
                  <a:pt x="857244" y="436484"/>
                </a:lnTo>
                <a:lnTo>
                  <a:pt x="947505" y="383896"/>
                </a:lnTo>
                <a:lnTo>
                  <a:pt x="1030479" y="334176"/>
                </a:lnTo>
                <a:lnTo>
                  <a:pt x="1106636" y="288280"/>
                </a:lnTo>
                <a:lnTo>
                  <a:pt x="1176683" y="245493"/>
                </a:lnTo>
                <a:lnTo>
                  <a:pt x="1241088" y="206529"/>
                </a:lnTo>
                <a:lnTo>
                  <a:pt x="1300086" y="170435"/>
                </a:lnTo>
                <a:lnTo>
                  <a:pt x="1354383" y="138165"/>
                </a:lnTo>
                <a:lnTo>
                  <a:pt x="1404215" y="109001"/>
                </a:lnTo>
                <a:lnTo>
                  <a:pt x="1450286" y="83664"/>
                </a:lnTo>
                <a:lnTo>
                  <a:pt x="1493066" y="61433"/>
                </a:lnTo>
                <a:lnTo>
                  <a:pt x="1533026" y="42788"/>
                </a:lnTo>
                <a:lnTo>
                  <a:pt x="1570633" y="27250"/>
                </a:lnTo>
                <a:lnTo>
                  <a:pt x="1606128" y="15299"/>
                </a:lnTo>
                <a:lnTo>
                  <a:pt x="1640445" y="6933"/>
                </a:lnTo>
                <a:lnTo>
                  <a:pt x="1673822" y="16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E192A95-5B5E-4EF7-94FC-CDE778DAC4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0813" y="435241"/>
            <a:ext cx="3412990" cy="3836087"/>
          </a:xfrm>
          <a:custGeom>
            <a:avLst/>
            <a:gdLst>
              <a:gd name="connsiteX0" fmla="*/ 1706731 w 3412990"/>
              <a:gd name="connsiteY0" fmla="*/ 0 h 3836087"/>
              <a:gd name="connsiteX1" fmla="*/ 1739167 w 3412990"/>
              <a:gd name="connsiteY1" fmla="*/ 1673 h 3836087"/>
              <a:gd name="connsiteX2" fmla="*/ 1772546 w 3412990"/>
              <a:gd name="connsiteY2" fmla="*/ 6933 h 3836087"/>
              <a:gd name="connsiteX3" fmla="*/ 1806863 w 3412990"/>
              <a:gd name="connsiteY3" fmla="*/ 15299 h 3836087"/>
              <a:gd name="connsiteX4" fmla="*/ 1842356 w 3412990"/>
              <a:gd name="connsiteY4" fmla="*/ 27250 h 3836087"/>
              <a:gd name="connsiteX5" fmla="*/ 1879966 w 3412990"/>
              <a:gd name="connsiteY5" fmla="*/ 42788 h 3836087"/>
              <a:gd name="connsiteX6" fmla="*/ 1919924 w 3412990"/>
              <a:gd name="connsiteY6" fmla="*/ 61433 h 3836087"/>
              <a:gd name="connsiteX7" fmla="*/ 1962704 w 3412990"/>
              <a:gd name="connsiteY7" fmla="*/ 83664 h 3836087"/>
              <a:gd name="connsiteX8" fmla="*/ 2008776 w 3412990"/>
              <a:gd name="connsiteY8" fmla="*/ 109001 h 3836087"/>
              <a:gd name="connsiteX9" fmla="*/ 2058606 w 3412990"/>
              <a:gd name="connsiteY9" fmla="*/ 138165 h 3836087"/>
              <a:gd name="connsiteX10" fmla="*/ 2112904 w 3412990"/>
              <a:gd name="connsiteY10" fmla="*/ 170435 h 3836087"/>
              <a:gd name="connsiteX11" fmla="*/ 2171903 w 3412990"/>
              <a:gd name="connsiteY11" fmla="*/ 206529 h 3836087"/>
              <a:gd name="connsiteX12" fmla="*/ 2236308 w 3412990"/>
              <a:gd name="connsiteY12" fmla="*/ 245493 h 3836087"/>
              <a:gd name="connsiteX13" fmla="*/ 2306354 w 3412990"/>
              <a:gd name="connsiteY13" fmla="*/ 288280 h 3836087"/>
              <a:gd name="connsiteX14" fmla="*/ 2382511 w 3412990"/>
              <a:gd name="connsiteY14" fmla="*/ 334176 h 3836087"/>
              <a:gd name="connsiteX15" fmla="*/ 2465485 w 3412990"/>
              <a:gd name="connsiteY15" fmla="*/ 383896 h 3836087"/>
              <a:gd name="connsiteX16" fmla="*/ 2555747 w 3412990"/>
              <a:gd name="connsiteY16" fmla="*/ 436484 h 3836087"/>
              <a:gd name="connsiteX17" fmla="*/ 2646008 w 3412990"/>
              <a:gd name="connsiteY17" fmla="*/ 488834 h 3836087"/>
              <a:gd name="connsiteX18" fmla="*/ 2730156 w 3412990"/>
              <a:gd name="connsiteY18" fmla="*/ 536402 h 3836087"/>
              <a:gd name="connsiteX19" fmla="*/ 2807725 w 3412990"/>
              <a:gd name="connsiteY19" fmla="*/ 579907 h 3836087"/>
              <a:gd name="connsiteX20" fmla="*/ 2879652 w 3412990"/>
              <a:gd name="connsiteY20" fmla="*/ 619826 h 3836087"/>
              <a:gd name="connsiteX21" fmla="*/ 2945232 w 3412990"/>
              <a:gd name="connsiteY21" fmla="*/ 656161 h 3836087"/>
              <a:gd name="connsiteX22" fmla="*/ 3005641 w 3412990"/>
              <a:gd name="connsiteY22" fmla="*/ 689865 h 3836087"/>
              <a:gd name="connsiteX23" fmla="*/ 3060644 w 3412990"/>
              <a:gd name="connsiteY23" fmla="*/ 720939 h 3836087"/>
              <a:gd name="connsiteX24" fmla="*/ 3110475 w 3412990"/>
              <a:gd name="connsiteY24" fmla="*/ 749864 h 3836087"/>
              <a:gd name="connsiteX25" fmla="*/ 3155606 w 3412990"/>
              <a:gd name="connsiteY25" fmla="*/ 777592 h 3836087"/>
              <a:gd name="connsiteX26" fmla="*/ 3196270 w 3412990"/>
              <a:gd name="connsiteY26" fmla="*/ 803647 h 3836087"/>
              <a:gd name="connsiteX27" fmla="*/ 3231998 w 3412990"/>
              <a:gd name="connsiteY27" fmla="*/ 828985 h 3836087"/>
              <a:gd name="connsiteX28" fmla="*/ 3264201 w 3412990"/>
              <a:gd name="connsiteY28" fmla="*/ 854323 h 3836087"/>
              <a:gd name="connsiteX29" fmla="*/ 3292407 w 3412990"/>
              <a:gd name="connsiteY29" fmla="*/ 879183 h 3836087"/>
              <a:gd name="connsiteX30" fmla="*/ 3316618 w 3412990"/>
              <a:gd name="connsiteY30" fmla="*/ 904760 h 3836087"/>
              <a:gd name="connsiteX31" fmla="*/ 3337773 w 3412990"/>
              <a:gd name="connsiteY31" fmla="*/ 931293 h 3836087"/>
              <a:gd name="connsiteX32" fmla="*/ 3355637 w 3412990"/>
              <a:gd name="connsiteY32" fmla="*/ 959022 h 3836087"/>
              <a:gd name="connsiteX33" fmla="*/ 3370445 w 3412990"/>
              <a:gd name="connsiteY33" fmla="*/ 988424 h 3836087"/>
              <a:gd name="connsiteX34" fmla="*/ 3382668 w 3412990"/>
              <a:gd name="connsiteY34" fmla="*/ 1019977 h 3836087"/>
              <a:gd name="connsiteX35" fmla="*/ 3392541 w 3412990"/>
              <a:gd name="connsiteY35" fmla="*/ 1054160 h 3836087"/>
              <a:gd name="connsiteX36" fmla="*/ 3399827 w 3412990"/>
              <a:gd name="connsiteY36" fmla="*/ 1091210 h 3836087"/>
              <a:gd name="connsiteX37" fmla="*/ 3405703 w 3412990"/>
              <a:gd name="connsiteY37" fmla="*/ 1131607 h 3836087"/>
              <a:gd name="connsiteX38" fmla="*/ 3409464 w 3412990"/>
              <a:gd name="connsiteY38" fmla="*/ 1175830 h 3836087"/>
              <a:gd name="connsiteX39" fmla="*/ 3411815 w 3412990"/>
              <a:gd name="connsiteY39" fmla="*/ 1224115 h 3836087"/>
              <a:gd name="connsiteX40" fmla="*/ 3412755 w 3412990"/>
              <a:gd name="connsiteY40" fmla="*/ 1277182 h 3836087"/>
              <a:gd name="connsiteX41" fmla="*/ 3412990 w 3412990"/>
              <a:gd name="connsiteY41" fmla="*/ 1335507 h 3836087"/>
              <a:gd name="connsiteX42" fmla="*/ 3412285 w 3412990"/>
              <a:gd name="connsiteY42" fmla="*/ 1399092 h 3836087"/>
              <a:gd name="connsiteX43" fmla="*/ 3410874 w 3412990"/>
              <a:gd name="connsiteY43" fmla="*/ 1468174 h 3836087"/>
              <a:gd name="connsiteX44" fmla="*/ 3409464 w 3412990"/>
              <a:gd name="connsiteY44" fmla="*/ 1543948 h 3836087"/>
              <a:gd name="connsiteX45" fmla="*/ 3407819 w 3412990"/>
              <a:gd name="connsiteY45" fmla="*/ 1626417 h 3836087"/>
              <a:gd name="connsiteX46" fmla="*/ 3406408 w 3412990"/>
              <a:gd name="connsiteY46" fmla="*/ 1715818 h 3836087"/>
              <a:gd name="connsiteX47" fmla="*/ 3405233 w 3412990"/>
              <a:gd name="connsiteY47" fmla="*/ 1813106 h 3836087"/>
              <a:gd name="connsiteX48" fmla="*/ 3404764 w 3412990"/>
              <a:gd name="connsiteY48" fmla="*/ 1918044 h 3836087"/>
              <a:gd name="connsiteX49" fmla="*/ 3405233 w 3412990"/>
              <a:gd name="connsiteY49" fmla="*/ 2022982 h 3836087"/>
              <a:gd name="connsiteX50" fmla="*/ 3406408 w 3412990"/>
              <a:gd name="connsiteY50" fmla="*/ 2120271 h 3836087"/>
              <a:gd name="connsiteX51" fmla="*/ 3407819 w 3412990"/>
              <a:gd name="connsiteY51" fmla="*/ 2209671 h 3836087"/>
              <a:gd name="connsiteX52" fmla="*/ 3409464 w 3412990"/>
              <a:gd name="connsiteY52" fmla="*/ 2292139 h 3836087"/>
              <a:gd name="connsiteX53" fmla="*/ 3410874 w 3412990"/>
              <a:gd name="connsiteY53" fmla="*/ 2367914 h 3836087"/>
              <a:gd name="connsiteX54" fmla="*/ 3412285 w 3412990"/>
              <a:gd name="connsiteY54" fmla="*/ 2436997 h 3836087"/>
              <a:gd name="connsiteX55" fmla="*/ 3412990 w 3412990"/>
              <a:gd name="connsiteY55" fmla="*/ 2500580 h 3836087"/>
              <a:gd name="connsiteX56" fmla="*/ 3412755 w 3412990"/>
              <a:gd name="connsiteY56" fmla="*/ 2558905 h 3836087"/>
              <a:gd name="connsiteX57" fmla="*/ 3411815 w 3412990"/>
              <a:gd name="connsiteY57" fmla="*/ 2611972 h 3836087"/>
              <a:gd name="connsiteX58" fmla="*/ 3409464 w 3412990"/>
              <a:gd name="connsiteY58" fmla="*/ 2660257 h 3836087"/>
              <a:gd name="connsiteX59" fmla="*/ 3405703 w 3412990"/>
              <a:gd name="connsiteY59" fmla="*/ 2704480 h 3836087"/>
              <a:gd name="connsiteX60" fmla="*/ 3400062 w 3412990"/>
              <a:gd name="connsiteY60" fmla="*/ 2744877 h 3836087"/>
              <a:gd name="connsiteX61" fmla="*/ 3392541 w 3412990"/>
              <a:gd name="connsiteY61" fmla="*/ 2781929 h 3836087"/>
              <a:gd name="connsiteX62" fmla="*/ 3382668 w 3412990"/>
              <a:gd name="connsiteY62" fmla="*/ 2816111 h 3836087"/>
              <a:gd name="connsiteX63" fmla="*/ 3370445 w 3412990"/>
              <a:gd name="connsiteY63" fmla="*/ 2847663 h 3836087"/>
              <a:gd name="connsiteX64" fmla="*/ 3355637 w 3412990"/>
              <a:gd name="connsiteY64" fmla="*/ 2877066 h 3836087"/>
              <a:gd name="connsiteX65" fmla="*/ 3337773 w 3412990"/>
              <a:gd name="connsiteY65" fmla="*/ 2904794 h 3836087"/>
              <a:gd name="connsiteX66" fmla="*/ 3316618 w 3412990"/>
              <a:gd name="connsiteY66" fmla="*/ 2931327 h 3836087"/>
              <a:gd name="connsiteX67" fmla="*/ 3292407 w 3412990"/>
              <a:gd name="connsiteY67" fmla="*/ 2956904 h 3836087"/>
              <a:gd name="connsiteX68" fmla="*/ 3264201 w 3412990"/>
              <a:gd name="connsiteY68" fmla="*/ 2981765 h 3836087"/>
              <a:gd name="connsiteX69" fmla="*/ 3232233 w 3412990"/>
              <a:gd name="connsiteY69" fmla="*/ 3007102 h 3836087"/>
              <a:gd name="connsiteX70" fmla="*/ 3196270 w 3412990"/>
              <a:gd name="connsiteY70" fmla="*/ 3032440 h 3836087"/>
              <a:gd name="connsiteX71" fmla="*/ 3155606 w 3412990"/>
              <a:gd name="connsiteY71" fmla="*/ 3058734 h 3836087"/>
              <a:gd name="connsiteX72" fmla="*/ 3110710 w 3412990"/>
              <a:gd name="connsiteY72" fmla="*/ 3086224 h 3836087"/>
              <a:gd name="connsiteX73" fmla="*/ 3060644 w 3412990"/>
              <a:gd name="connsiteY73" fmla="*/ 3115148 h 3836087"/>
              <a:gd name="connsiteX74" fmla="*/ 3005641 w 3412990"/>
              <a:gd name="connsiteY74" fmla="*/ 3146223 h 3836087"/>
              <a:gd name="connsiteX75" fmla="*/ 2945232 w 3412990"/>
              <a:gd name="connsiteY75" fmla="*/ 3179927 h 3836087"/>
              <a:gd name="connsiteX76" fmla="*/ 2879652 w 3412990"/>
              <a:gd name="connsiteY76" fmla="*/ 3216500 h 3836087"/>
              <a:gd name="connsiteX77" fmla="*/ 2807725 w 3412990"/>
              <a:gd name="connsiteY77" fmla="*/ 3256419 h 3836087"/>
              <a:gd name="connsiteX78" fmla="*/ 2730156 w 3412990"/>
              <a:gd name="connsiteY78" fmla="*/ 3299685 h 3836087"/>
              <a:gd name="connsiteX79" fmla="*/ 2646008 w 3412990"/>
              <a:gd name="connsiteY79" fmla="*/ 3347254 h 3836087"/>
              <a:gd name="connsiteX80" fmla="*/ 2555747 w 3412990"/>
              <a:gd name="connsiteY80" fmla="*/ 3399604 h 3836087"/>
              <a:gd name="connsiteX81" fmla="*/ 2465485 w 3412990"/>
              <a:gd name="connsiteY81" fmla="*/ 3452192 h 3836087"/>
              <a:gd name="connsiteX82" fmla="*/ 2382511 w 3412990"/>
              <a:gd name="connsiteY82" fmla="*/ 3501912 h 3836087"/>
              <a:gd name="connsiteX83" fmla="*/ 2306354 w 3412990"/>
              <a:gd name="connsiteY83" fmla="*/ 3547807 h 3836087"/>
              <a:gd name="connsiteX84" fmla="*/ 2236308 w 3412990"/>
              <a:gd name="connsiteY84" fmla="*/ 3590595 h 3836087"/>
              <a:gd name="connsiteX85" fmla="*/ 2171903 w 3412990"/>
              <a:gd name="connsiteY85" fmla="*/ 3629558 h 3836087"/>
              <a:gd name="connsiteX86" fmla="*/ 2112904 w 3412990"/>
              <a:gd name="connsiteY86" fmla="*/ 3665654 h 3836087"/>
              <a:gd name="connsiteX87" fmla="*/ 2058606 w 3412990"/>
              <a:gd name="connsiteY87" fmla="*/ 3697924 h 3836087"/>
              <a:gd name="connsiteX88" fmla="*/ 2008776 w 3412990"/>
              <a:gd name="connsiteY88" fmla="*/ 3727086 h 3836087"/>
              <a:gd name="connsiteX89" fmla="*/ 1962704 w 3412990"/>
              <a:gd name="connsiteY89" fmla="*/ 3752423 h 3836087"/>
              <a:gd name="connsiteX90" fmla="*/ 1919924 w 3412990"/>
              <a:gd name="connsiteY90" fmla="*/ 3774655 h 3836087"/>
              <a:gd name="connsiteX91" fmla="*/ 1879966 w 3412990"/>
              <a:gd name="connsiteY91" fmla="*/ 3793299 h 3836087"/>
              <a:gd name="connsiteX92" fmla="*/ 1842356 w 3412990"/>
              <a:gd name="connsiteY92" fmla="*/ 3808837 h 3836087"/>
              <a:gd name="connsiteX93" fmla="*/ 1806863 w 3412990"/>
              <a:gd name="connsiteY93" fmla="*/ 3820789 h 3836087"/>
              <a:gd name="connsiteX94" fmla="*/ 1772546 w 3412990"/>
              <a:gd name="connsiteY94" fmla="*/ 3829156 h 3836087"/>
              <a:gd name="connsiteX95" fmla="*/ 1739167 w 3412990"/>
              <a:gd name="connsiteY95" fmla="*/ 3834414 h 3836087"/>
              <a:gd name="connsiteX96" fmla="*/ 1706731 w 3412990"/>
              <a:gd name="connsiteY96" fmla="*/ 3836087 h 3836087"/>
              <a:gd name="connsiteX97" fmla="*/ 1673822 w 3412990"/>
              <a:gd name="connsiteY97" fmla="*/ 3834414 h 3836087"/>
              <a:gd name="connsiteX98" fmla="*/ 1640445 w 3412990"/>
              <a:gd name="connsiteY98" fmla="*/ 3829156 h 3836087"/>
              <a:gd name="connsiteX99" fmla="*/ 1606128 w 3412990"/>
              <a:gd name="connsiteY99" fmla="*/ 3820789 h 3836087"/>
              <a:gd name="connsiteX100" fmla="*/ 1570633 w 3412990"/>
              <a:gd name="connsiteY100" fmla="*/ 3808837 h 3836087"/>
              <a:gd name="connsiteX101" fmla="*/ 1533026 w 3412990"/>
              <a:gd name="connsiteY101" fmla="*/ 3793299 h 3836087"/>
              <a:gd name="connsiteX102" fmla="*/ 1493066 w 3412990"/>
              <a:gd name="connsiteY102" fmla="*/ 3774655 h 3836087"/>
              <a:gd name="connsiteX103" fmla="*/ 1450286 w 3412990"/>
              <a:gd name="connsiteY103" fmla="*/ 3752423 h 3836087"/>
              <a:gd name="connsiteX104" fmla="*/ 1404215 w 3412990"/>
              <a:gd name="connsiteY104" fmla="*/ 3727086 h 3836087"/>
              <a:gd name="connsiteX105" fmla="*/ 1354383 w 3412990"/>
              <a:gd name="connsiteY105" fmla="*/ 3697924 h 3836087"/>
              <a:gd name="connsiteX106" fmla="*/ 1300086 w 3412990"/>
              <a:gd name="connsiteY106" fmla="*/ 3665654 h 3836087"/>
              <a:gd name="connsiteX107" fmla="*/ 1241088 w 3412990"/>
              <a:gd name="connsiteY107" fmla="*/ 3629558 h 3836087"/>
              <a:gd name="connsiteX108" fmla="*/ 1176683 w 3412990"/>
              <a:gd name="connsiteY108" fmla="*/ 3590595 h 3836087"/>
              <a:gd name="connsiteX109" fmla="*/ 1106636 w 3412990"/>
              <a:gd name="connsiteY109" fmla="*/ 3547807 h 3836087"/>
              <a:gd name="connsiteX110" fmla="*/ 1030479 w 3412990"/>
              <a:gd name="connsiteY110" fmla="*/ 3501912 h 3836087"/>
              <a:gd name="connsiteX111" fmla="*/ 947505 w 3412990"/>
              <a:gd name="connsiteY111" fmla="*/ 3452192 h 3836087"/>
              <a:gd name="connsiteX112" fmla="*/ 857244 w 3412990"/>
              <a:gd name="connsiteY112" fmla="*/ 3399604 h 3836087"/>
              <a:gd name="connsiteX113" fmla="*/ 766983 w 3412990"/>
              <a:gd name="connsiteY113" fmla="*/ 3347254 h 3836087"/>
              <a:gd name="connsiteX114" fmla="*/ 682833 w 3412990"/>
              <a:gd name="connsiteY114" fmla="*/ 3299685 h 3836087"/>
              <a:gd name="connsiteX115" fmla="*/ 605266 w 3412990"/>
              <a:gd name="connsiteY115" fmla="*/ 3256180 h 3836087"/>
              <a:gd name="connsiteX116" fmla="*/ 533338 w 3412990"/>
              <a:gd name="connsiteY116" fmla="*/ 3216261 h 3836087"/>
              <a:gd name="connsiteX117" fmla="*/ 467758 w 3412990"/>
              <a:gd name="connsiteY117" fmla="*/ 3179927 h 3836087"/>
              <a:gd name="connsiteX118" fmla="*/ 407350 w 3412990"/>
              <a:gd name="connsiteY118" fmla="*/ 3146223 h 3836087"/>
              <a:gd name="connsiteX119" fmla="*/ 352347 w 3412990"/>
              <a:gd name="connsiteY119" fmla="*/ 3115148 h 3836087"/>
              <a:gd name="connsiteX120" fmla="*/ 302515 w 3412990"/>
              <a:gd name="connsiteY120" fmla="*/ 3086224 h 3836087"/>
              <a:gd name="connsiteX121" fmla="*/ 257384 w 3412990"/>
              <a:gd name="connsiteY121" fmla="*/ 3058496 h 3836087"/>
              <a:gd name="connsiteX122" fmla="*/ 216720 w 3412990"/>
              <a:gd name="connsiteY122" fmla="*/ 3032440 h 3836087"/>
              <a:gd name="connsiteX123" fmla="*/ 180992 w 3412990"/>
              <a:gd name="connsiteY123" fmla="*/ 3007102 h 3836087"/>
              <a:gd name="connsiteX124" fmla="*/ 148789 w 3412990"/>
              <a:gd name="connsiteY124" fmla="*/ 2981765 h 3836087"/>
              <a:gd name="connsiteX125" fmla="*/ 120583 w 3412990"/>
              <a:gd name="connsiteY125" fmla="*/ 2956904 h 3836087"/>
              <a:gd name="connsiteX126" fmla="*/ 96372 w 3412990"/>
              <a:gd name="connsiteY126" fmla="*/ 2931327 h 3836087"/>
              <a:gd name="connsiteX127" fmla="*/ 75218 w 3412990"/>
              <a:gd name="connsiteY127" fmla="*/ 2904794 h 3836087"/>
              <a:gd name="connsiteX128" fmla="*/ 57354 w 3412990"/>
              <a:gd name="connsiteY128" fmla="*/ 2877066 h 3836087"/>
              <a:gd name="connsiteX129" fmla="*/ 42545 w 3412990"/>
              <a:gd name="connsiteY129" fmla="*/ 2847663 h 3836087"/>
              <a:gd name="connsiteX130" fmla="*/ 30322 w 3412990"/>
              <a:gd name="connsiteY130" fmla="*/ 2816111 h 3836087"/>
              <a:gd name="connsiteX131" fmla="*/ 20450 w 3412990"/>
              <a:gd name="connsiteY131" fmla="*/ 2781929 h 3836087"/>
              <a:gd name="connsiteX132" fmla="*/ 13163 w 3412990"/>
              <a:gd name="connsiteY132" fmla="*/ 2744877 h 3836087"/>
              <a:gd name="connsiteX133" fmla="*/ 7287 w 3412990"/>
              <a:gd name="connsiteY133" fmla="*/ 2704480 h 3836087"/>
              <a:gd name="connsiteX134" fmla="*/ 3526 w 3412990"/>
              <a:gd name="connsiteY134" fmla="*/ 2660257 h 3836087"/>
              <a:gd name="connsiteX135" fmla="*/ 1175 w 3412990"/>
              <a:gd name="connsiteY135" fmla="*/ 2611972 h 3836087"/>
              <a:gd name="connsiteX136" fmla="*/ 235 w 3412990"/>
              <a:gd name="connsiteY136" fmla="*/ 2558905 h 3836087"/>
              <a:gd name="connsiteX137" fmla="*/ 0 w 3412990"/>
              <a:gd name="connsiteY137" fmla="*/ 2500580 h 3836087"/>
              <a:gd name="connsiteX138" fmla="*/ 705 w 3412990"/>
              <a:gd name="connsiteY138" fmla="*/ 2436997 h 3836087"/>
              <a:gd name="connsiteX139" fmla="*/ 2116 w 3412990"/>
              <a:gd name="connsiteY139" fmla="*/ 2367914 h 3836087"/>
              <a:gd name="connsiteX140" fmla="*/ 3526 w 3412990"/>
              <a:gd name="connsiteY140" fmla="*/ 2292139 h 3836087"/>
              <a:gd name="connsiteX141" fmla="*/ 5171 w 3412990"/>
              <a:gd name="connsiteY141" fmla="*/ 2209671 h 3836087"/>
              <a:gd name="connsiteX142" fmla="*/ 6582 w 3412990"/>
              <a:gd name="connsiteY142" fmla="*/ 2120271 h 3836087"/>
              <a:gd name="connsiteX143" fmla="*/ 7757 w 3412990"/>
              <a:gd name="connsiteY143" fmla="*/ 2022982 h 3836087"/>
              <a:gd name="connsiteX144" fmla="*/ 8227 w 3412990"/>
              <a:gd name="connsiteY144" fmla="*/ 1918044 h 3836087"/>
              <a:gd name="connsiteX145" fmla="*/ 7757 w 3412990"/>
              <a:gd name="connsiteY145" fmla="*/ 1813106 h 3836087"/>
              <a:gd name="connsiteX146" fmla="*/ 6582 w 3412990"/>
              <a:gd name="connsiteY146" fmla="*/ 1715818 h 3836087"/>
              <a:gd name="connsiteX147" fmla="*/ 5171 w 3412990"/>
              <a:gd name="connsiteY147" fmla="*/ 1626417 h 3836087"/>
              <a:gd name="connsiteX148" fmla="*/ 3526 w 3412990"/>
              <a:gd name="connsiteY148" fmla="*/ 1543948 h 3836087"/>
              <a:gd name="connsiteX149" fmla="*/ 2116 w 3412990"/>
              <a:gd name="connsiteY149" fmla="*/ 1468174 h 3836087"/>
              <a:gd name="connsiteX150" fmla="*/ 705 w 3412990"/>
              <a:gd name="connsiteY150" fmla="*/ 1399092 h 3836087"/>
              <a:gd name="connsiteX151" fmla="*/ 0 w 3412990"/>
              <a:gd name="connsiteY151" fmla="*/ 1335507 h 3836087"/>
              <a:gd name="connsiteX152" fmla="*/ 235 w 3412990"/>
              <a:gd name="connsiteY152" fmla="*/ 1277182 h 3836087"/>
              <a:gd name="connsiteX153" fmla="*/ 1175 w 3412990"/>
              <a:gd name="connsiteY153" fmla="*/ 1224115 h 3836087"/>
              <a:gd name="connsiteX154" fmla="*/ 3526 w 3412990"/>
              <a:gd name="connsiteY154" fmla="*/ 1175830 h 3836087"/>
              <a:gd name="connsiteX155" fmla="*/ 7287 w 3412990"/>
              <a:gd name="connsiteY155" fmla="*/ 1131607 h 3836087"/>
              <a:gd name="connsiteX156" fmla="*/ 12928 w 3412990"/>
              <a:gd name="connsiteY156" fmla="*/ 1091210 h 3836087"/>
              <a:gd name="connsiteX157" fmla="*/ 20450 w 3412990"/>
              <a:gd name="connsiteY157" fmla="*/ 1054160 h 3836087"/>
              <a:gd name="connsiteX158" fmla="*/ 30322 w 3412990"/>
              <a:gd name="connsiteY158" fmla="*/ 1019977 h 3836087"/>
              <a:gd name="connsiteX159" fmla="*/ 42545 w 3412990"/>
              <a:gd name="connsiteY159" fmla="*/ 988424 h 3836087"/>
              <a:gd name="connsiteX160" fmla="*/ 57354 w 3412990"/>
              <a:gd name="connsiteY160" fmla="*/ 959022 h 3836087"/>
              <a:gd name="connsiteX161" fmla="*/ 75218 w 3412990"/>
              <a:gd name="connsiteY161" fmla="*/ 931293 h 3836087"/>
              <a:gd name="connsiteX162" fmla="*/ 96372 w 3412990"/>
              <a:gd name="connsiteY162" fmla="*/ 904760 h 3836087"/>
              <a:gd name="connsiteX163" fmla="*/ 120583 w 3412990"/>
              <a:gd name="connsiteY163" fmla="*/ 879183 h 3836087"/>
              <a:gd name="connsiteX164" fmla="*/ 148789 w 3412990"/>
              <a:gd name="connsiteY164" fmla="*/ 854323 h 3836087"/>
              <a:gd name="connsiteX165" fmla="*/ 180757 w 3412990"/>
              <a:gd name="connsiteY165" fmla="*/ 828985 h 3836087"/>
              <a:gd name="connsiteX166" fmla="*/ 216720 w 3412990"/>
              <a:gd name="connsiteY166" fmla="*/ 803647 h 3836087"/>
              <a:gd name="connsiteX167" fmla="*/ 257384 w 3412990"/>
              <a:gd name="connsiteY167" fmla="*/ 777353 h 3836087"/>
              <a:gd name="connsiteX168" fmla="*/ 302280 w 3412990"/>
              <a:gd name="connsiteY168" fmla="*/ 749864 h 3836087"/>
              <a:gd name="connsiteX169" fmla="*/ 352347 w 3412990"/>
              <a:gd name="connsiteY169" fmla="*/ 720939 h 3836087"/>
              <a:gd name="connsiteX170" fmla="*/ 407350 w 3412990"/>
              <a:gd name="connsiteY170" fmla="*/ 689865 h 3836087"/>
              <a:gd name="connsiteX171" fmla="*/ 467758 w 3412990"/>
              <a:gd name="connsiteY171" fmla="*/ 656161 h 3836087"/>
              <a:gd name="connsiteX172" fmla="*/ 533338 w 3412990"/>
              <a:gd name="connsiteY172" fmla="*/ 619588 h 3836087"/>
              <a:gd name="connsiteX173" fmla="*/ 605266 w 3412990"/>
              <a:gd name="connsiteY173" fmla="*/ 579668 h 3836087"/>
              <a:gd name="connsiteX174" fmla="*/ 682833 w 3412990"/>
              <a:gd name="connsiteY174" fmla="*/ 536402 h 3836087"/>
              <a:gd name="connsiteX175" fmla="*/ 766983 w 3412990"/>
              <a:gd name="connsiteY175" fmla="*/ 488834 h 3836087"/>
              <a:gd name="connsiteX176" fmla="*/ 857244 w 3412990"/>
              <a:gd name="connsiteY176" fmla="*/ 436484 h 3836087"/>
              <a:gd name="connsiteX177" fmla="*/ 947505 w 3412990"/>
              <a:gd name="connsiteY177" fmla="*/ 383896 h 3836087"/>
              <a:gd name="connsiteX178" fmla="*/ 1030479 w 3412990"/>
              <a:gd name="connsiteY178" fmla="*/ 334176 h 3836087"/>
              <a:gd name="connsiteX179" fmla="*/ 1106636 w 3412990"/>
              <a:gd name="connsiteY179" fmla="*/ 288280 h 3836087"/>
              <a:gd name="connsiteX180" fmla="*/ 1176683 w 3412990"/>
              <a:gd name="connsiteY180" fmla="*/ 245493 h 3836087"/>
              <a:gd name="connsiteX181" fmla="*/ 1241088 w 3412990"/>
              <a:gd name="connsiteY181" fmla="*/ 206529 h 3836087"/>
              <a:gd name="connsiteX182" fmla="*/ 1300086 w 3412990"/>
              <a:gd name="connsiteY182" fmla="*/ 170435 h 3836087"/>
              <a:gd name="connsiteX183" fmla="*/ 1354383 w 3412990"/>
              <a:gd name="connsiteY183" fmla="*/ 138165 h 3836087"/>
              <a:gd name="connsiteX184" fmla="*/ 1404215 w 3412990"/>
              <a:gd name="connsiteY184" fmla="*/ 109001 h 3836087"/>
              <a:gd name="connsiteX185" fmla="*/ 1450286 w 3412990"/>
              <a:gd name="connsiteY185" fmla="*/ 83664 h 3836087"/>
              <a:gd name="connsiteX186" fmla="*/ 1493066 w 3412990"/>
              <a:gd name="connsiteY186" fmla="*/ 61433 h 3836087"/>
              <a:gd name="connsiteX187" fmla="*/ 1533026 w 3412990"/>
              <a:gd name="connsiteY187" fmla="*/ 42788 h 3836087"/>
              <a:gd name="connsiteX188" fmla="*/ 1570633 w 3412990"/>
              <a:gd name="connsiteY188" fmla="*/ 27250 h 3836087"/>
              <a:gd name="connsiteX189" fmla="*/ 1606128 w 3412990"/>
              <a:gd name="connsiteY189" fmla="*/ 15299 h 3836087"/>
              <a:gd name="connsiteX190" fmla="*/ 1640445 w 3412990"/>
              <a:gd name="connsiteY190" fmla="*/ 6933 h 3836087"/>
              <a:gd name="connsiteX191" fmla="*/ 1673822 w 3412990"/>
              <a:gd name="connsiteY191" fmla="*/ 1673 h 38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3412990" h="3836087">
                <a:moveTo>
                  <a:pt x="1706731" y="0"/>
                </a:moveTo>
                <a:lnTo>
                  <a:pt x="1739167" y="1673"/>
                </a:lnTo>
                <a:lnTo>
                  <a:pt x="1772546" y="6933"/>
                </a:lnTo>
                <a:lnTo>
                  <a:pt x="1806863" y="15299"/>
                </a:lnTo>
                <a:lnTo>
                  <a:pt x="1842356" y="27250"/>
                </a:lnTo>
                <a:lnTo>
                  <a:pt x="1879966" y="42788"/>
                </a:lnTo>
                <a:lnTo>
                  <a:pt x="1919924" y="61433"/>
                </a:lnTo>
                <a:lnTo>
                  <a:pt x="1962704" y="83664"/>
                </a:lnTo>
                <a:lnTo>
                  <a:pt x="2008776" y="109001"/>
                </a:lnTo>
                <a:lnTo>
                  <a:pt x="2058606" y="138165"/>
                </a:lnTo>
                <a:lnTo>
                  <a:pt x="2112904" y="170435"/>
                </a:lnTo>
                <a:lnTo>
                  <a:pt x="2171903" y="206529"/>
                </a:lnTo>
                <a:lnTo>
                  <a:pt x="2236308" y="245493"/>
                </a:lnTo>
                <a:lnTo>
                  <a:pt x="2306354" y="288280"/>
                </a:lnTo>
                <a:lnTo>
                  <a:pt x="2382511" y="334176"/>
                </a:lnTo>
                <a:lnTo>
                  <a:pt x="2465485" y="383896"/>
                </a:lnTo>
                <a:lnTo>
                  <a:pt x="2555747" y="436484"/>
                </a:lnTo>
                <a:lnTo>
                  <a:pt x="2646008" y="488834"/>
                </a:lnTo>
                <a:lnTo>
                  <a:pt x="2730156" y="536402"/>
                </a:lnTo>
                <a:lnTo>
                  <a:pt x="2807725" y="579907"/>
                </a:lnTo>
                <a:lnTo>
                  <a:pt x="2879652" y="619826"/>
                </a:lnTo>
                <a:lnTo>
                  <a:pt x="2945232" y="656161"/>
                </a:lnTo>
                <a:lnTo>
                  <a:pt x="3005641" y="689865"/>
                </a:lnTo>
                <a:lnTo>
                  <a:pt x="3060644" y="720939"/>
                </a:lnTo>
                <a:lnTo>
                  <a:pt x="3110475" y="749864"/>
                </a:lnTo>
                <a:lnTo>
                  <a:pt x="3155606" y="777592"/>
                </a:lnTo>
                <a:lnTo>
                  <a:pt x="3196270" y="803647"/>
                </a:lnTo>
                <a:lnTo>
                  <a:pt x="3231998" y="828985"/>
                </a:lnTo>
                <a:lnTo>
                  <a:pt x="3264201" y="854323"/>
                </a:lnTo>
                <a:lnTo>
                  <a:pt x="3292407" y="879183"/>
                </a:lnTo>
                <a:lnTo>
                  <a:pt x="3316618" y="904760"/>
                </a:lnTo>
                <a:lnTo>
                  <a:pt x="3337773" y="931293"/>
                </a:lnTo>
                <a:lnTo>
                  <a:pt x="3355637" y="959022"/>
                </a:lnTo>
                <a:lnTo>
                  <a:pt x="3370445" y="988424"/>
                </a:lnTo>
                <a:lnTo>
                  <a:pt x="3382668" y="1019977"/>
                </a:lnTo>
                <a:lnTo>
                  <a:pt x="3392541" y="1054160"/>
                </a:lnTo>
                <a:lnTo>
                  <a:pt x="3399827" y="1091210"/>
                </a:lnTo>
                <a:lnTo>
                  <a:pt x="3405703" y="1131607"/>
                </a:lnTo>
                <a:lnTo>
                  <a:pt x="3409464" y="1175830"/>
                </a:lnTo>
                <a:lnTo>
                  <a:pt x="3411815" y="1224115"/>
                </a:lnTo>
                <a:lnTo>
                  <a:pt x="3412755" y="1277182"/>
                </a:lnTo>
                <a:lnTo>
                  <a:pt x="3412990" y="1335507"/>
                </a:lnTo>
                <a:lnTo>
                  <a:pt x="3412285" y="1399092"/>
                </a:lnTo>
                <a:lnTo>
                  <a:pt x="3410874" y="1468174"/>
                </a:lnTo>
                <a:lnTo>
                  <a:pt x="3409464" y="1543948"/>
                </a:lnTo>
                <a:lnTo>
                  <a:pt x="3407819" y="1626417"/>
                </a:lnTo>
                <a:lnTo>
                  <a:pt x="3406408" y="1715818"/>
                </a:lnTo>
                <a:lnTo>
                  <a:pt x="3405233" y="1813106"/>
                </a:lnTo>
                <a:lnTo>
                  <a:pt x="3404764" y="1918044"/>
                </a:lnTo>
                <a:lnTo>
                  <a:pt x="3405233" y="2022982"/>
                </a:lnTo>
                <a:lnTo>
                  <a:pt x="3406408" y="2120271"/>
                </a:lnTo>
                <a:lnTo>
                  <a:pt x="3407819" y="2209671"/>
                </a:lnTo>
                <a:lnTo>
                  <a:pt x="3409464" y="2292139"/>
                </a:lnTo>
                <a:lnTo>
                  <a:pt x="3410874" y="2367914"/>
                </a:lnTo>
                <a:lnTo>
                  <a:pt x="3412285" y="2436997"/>
                </a:lnTo>
                <a:lnTo>
                  <a:pt x="3412990" y="2500580"/>
                </a:lnTo>
                <a:lnTo>
                  <a:pt x="3412755" y="2558905"/>
                </a:lnTo>
                <a:lnTo>
                  <a:pt x="3411815" y="2611972"/>
                </a:lnTo>
                <a:lnTo>
                  <a:pt x="3409464" y="2660257"/>
                </a:lnTo>
                <a:lnTo>
                  <a:pt x="3405703" y="2704480"/>
                </a:lnTo>
                <a:lnTo>
                  <a:pt x="3400062" y="2744877"/>
                </a:lnTo>
                <a:lnTo>
                  <a:pt x="3392541" y="2781929"/>
                </a:lnTo>
                <a:lnTo>
                  <a:pt x="3382668" y="2816111"/>
                </a:lnTo>
                <a:lnTo>
                  <a:pt x="3370445" y="2847663"/>
                </a:lnTo>
                <a:lnTo>
                  <a:pt x="3355637" y="2877066"/>
                </a:lnTo>
                <a:lnTo>
                  <a:pt x="3337773" y="2904794"/>
                </a:lnTo>
                <a:lnTo>
                  <a:pt x="3316618" y="2931327"/>
                </a:lnTo>
                <a:lnTo>
                  <a:pt x="3292407" y="2956904"/>
                </a:lnTo>
                <a:lnTo>
                  <a:pt x="3264201" y="2981765"/>
                </a:lnTo>
                <a:lnTo>
                  <a:pt x="3232233" y="3007102"/>
                </a:lnTo>
                <a:lnTo>
                  <a:pt x="3196270" y="3032440"/>
                </a:lnTo>
                <a:lnTo>
                  <a:pt x="3155606" y="3058734"/>
                </a:lnTo>
                <a:lnTo>
                  <a:pt x="3110710" y="3086224"/>
                </a:lnTo>
                <a:lnTo>
                  <a:pt x="3060644" y="3115148"/>
                </a:lnTo>
                <a:lnTo>
                  <a:pt x="3005641" y="3146223"/>
                </a:lnTo>
                <a:lnTo>
                  <a:pt x="2945232" y="3179927"/>
                </a:lnTo>
                <a:lnTo>
                  <a:pt x="2879652" y="3216500"/>
                </a:lnTo>
                <a:lnTo>
                  <a:pt x="2807725" y="3256419"/>
                </a:lnTo>
                <a:lnTo>
                  <a:pt x="2730156" y="3299685"/>
                </a:lnTo>
                <a:lnTo>
                  <a:pt x="2646008" y="3347254"/>
                </a:lnTo>
                <a:lnTo>
                  <a:pt x="2555747" y="3399604"/>
                </a:lnTo>
                <a:lnTo>
                  <a:pt x="2465485" y="3452192"/>
                </a:lnTo>
                <a:lnTo>
                  <a:pt x="2382511" y="3501912"/>
                </a:lnTo>
                <a:lnTo>
                  <a:pt x="2306354" y="3547807"/>
                </a:lnTo>
                <a:lnTo>
                  <a:pt x="2236308" y="3590595"/>
                </a:lnTo>
                <a:lnTo>
                  <a:pt x="2171903" y="3629558"/>
                </a:lnTo>
                <a:lnTo>
                  <a:pt x="2112904" y="3665654"/>
                </a:lnTo>
                <a:lnTo>
                  <a:pt x="2058606" y="3697924"/>
                </a:lnTo>
                <a:lnTo>
                  <a:pt x="2008776" y="3727086"/>
                </a:lnTo>
                <a:lnTo>
                  <a:pt x="1962704" y="3752423"/>
                </a:lnTo>
                <a:lnTo>
                  <a:pt x="1919924" y="3774655"/>
                </a:lnTo>
                <a:lnTo>
                  <a:pt x="1879966" y="3793299"/>
                </a:lnTo>
                <a:lnTo>
                  <a:pt x="1842356" y="3808837"/>
                </a:lnTo>
                <a:lnTo>
                  <a:pt x="1806863" y="3820789"/>
                </a:lnTo>
                <a:lnTo>
                  <a:pt x="1772546" y="3829156"/>
                </a:lnTo>
                <a:lnTo>
                  <a:pt x="1739167" y="3834414"/>
                </a:lnTo>
                <a:lnTo>
                  <a:pt x="1706731" y="3836087"/>
                </a:lnTo>
                <a:lnTo>
                  <a:pt x="1673822" y="3834414"/>
                </a:lnTo>
                <a:lnTo>
                  <a:pt x="1640445" y="3829156"/>
                </a:lnTo>
                <a:lnTo>
                  <a:pt x="1606128" y="3820789"/>
                </a:lnTo>
                <a:lnTo>
                  <a:pt x="1570633" y="3808837"/>
                </a:lnTo>
                <a:lnTo>
                  <a:pt x="1533026" y="3793299"/>
                </a:lnTo>
                <a:lnTo>
                  <a:pt x="1493066" y="3774655"/>
                </a:lnTo>
                <a:lnTo>
                  <a:pt x="1450286" y="3752423"/>
                </a:lnTo>
                <a:lnTo>
                  <a:pt x="1404215" y="3727086"/>
                </a:lnTo>
                <a:lnTo>
                  <a:pt x="1354383" y="3697924"/>
                </a:lnTo>
                <a:lnTo>
                  <a:pt x="1300086" y="3665654"/>
                </a:lnTo>
                <a:lnTo>
                  <a:pt x="1241088" y="3629558"/>
                </a:lnTo>
                <a:lnTo>
                  <a:pt x="1176683" y="3590595"/>
                </a:lnTo>
                <a:lnTo>
                  <a:pt x="1106636" y="3547807"/>
                </a:lnTo>
                <a:lnTo>
                  <a:pt x="1030479" y="3501912"/>
                </a:lnTo>
                <a:lnTo>
                  <a:pt x="947505" y="3452192"/>
                </a:lnTo>
                <a:lnTo>
                  <a:pt x="857244" y="3399604"/>
                </a:lnTo>
                <a:lnTo>
                  <a:pt x="766983" y="3347254"/>
                </a:lnTo>
                <a:lnTo>
                  <a:pt x="682833" y="3299685"/>
                </a:lnTo>
                <a:lnTo>
                  <a:pt x="605266" y="3256180"/>
                </a:lnTo>
                <a:lnTo>
                  <a:pt x="533338" y="3216261"/>
                </a:lnTo>
                <a:lnTo>
                  <a:pt x="467758" y="3179927"/>
                </a:lnTo>
                <a:lnTo>
                  <a:pt x="407350" y="3146223"/>
                </a:lnTo>
                <a:lnTo>
                  <a:pt x="352347" y="3115148"/>
                </a:lnTo>
                <a:lnTo>
                  <a:pt x="302515" y="3086224"/>
                </a:lnTo>
                <a:lnTo>
                  <a:pt x="257384" y="3058496"/>
                </a:lnTo>
                <a:lnTo>
                  <a:pt x="216720" y="3032440"/>
                </a:lnTo>
                <a:lnTo>
                  <a:pt x="180992" y="3007102"/>
                </a:lnTo>
                <a:lnTo>
                  <a:pt x="148789" y="2981765"/>
                </a:lnTo>
                <a:lnTo>
                  <a:pt x="120583" y="2956904"/>
                </a:lnTo>
                <a:lnTo>
                  <a:pt x="96372" y="2931327"/>
                </a:lnTo>
                <a:lnTo>
                  <a:pt x="75218" y="2904794"/>
                </a:lnTo>
                <a:lnTo>
                  <a:pt x="57354" y="2877066"/>
                </a:lnTo>
                <a:lnTo>
                  <a:pt x="42545" y="2847663"/>
                </a:lnTo>
                <a:lnTo>
                  <a:pt x="30322" y="2816111"/>
                </a:lnTo>
                <a:lnTo>
                  <a:pt x="20450" y="2781929"/>
                </a:lnTo>
                <a:lnTo>
                  <a:pt x="13163" y="2744877"/>
                </a:lnTo>
                <a:lnTo>
                  <a:pt x="7287" y="2704480"/>
                </a:lnTo>
                <a:lnTo>
                  <a:pt x="3526" y="2660257"/>
                </a:lnTo>
                <a:lnTo>
                  <a:pt x="1175" y="2611972"/>
                </a:lnTo>
                <a:lnTo>
                  <a:pt x="235" y="2558905"/>
                </a:lnTo>
                <a:lnTo>
                  <a:pt x="0" y="2500580"/>
                </a:lnTo>
                <a:lnTo>
                  <a:pt x="705" y="2436997"/>
                </a:lnTo>
                <a:lnTo>
                  <a:pt x="2116" y="2367914"/>
                </a:lnTo>
                <a:lnTo>
                  <a:pt x="3526" y="2292139"/>
                </a:lnTo>
                <a:lnTo>
                  <a:pt x="5171" y="2209671"/>
                </a:lnTo>
                <a:lnTo>
                  <a:pt x="6582" y="2120271"/>
                </a:lnTo>
                <a:lnTo>
                  <a:pt x="7757" y="2022982"/>
                </a:lnTo>
                <a:lnTo>
                  <a:pt x="8227" y="1918044"/>
                </a:lnTo>
                <a:lnTo>
                  <a:pt x="7757" y="1813106"/>
                </a:lnTo>
                <a:lnTo>
                  <a:pt x="6582" y="1715818"/>
                </a:lnTo>
                <a:lnTo>
                  <a:pt x="5171" y="1626417"/>
                </a:lnTo>
                <a:lnTo>
                  <a:pt x="3526" y="1543948"/>
                </a:lnTo>
                <a:lnTo>
                  <a:pt x="2116" y="1468174"/>
                </a:lnTo>
                <a:lnTo>
                  <a:pt x="705" y="1399092"/>
                </a:lnTo>
                <a:lnTo>
                  <a:pt x="0" y="1335507"/>
                </a:lnTo>
                <a:lnTo>
                  <a:pt x="235" y="1277182"/>
                </a:lnTo>
                <a:lnTo>
                  <a:pt x="1175" y="1224115"/>
                </a:lnTo>
                <a:lnTo>
                  <a:pt x="3526" y="1175830"/>
                </a:lnTo>
                <a:lnTo>
                  <a:pt x="7287" y="1131607"/>
                </a:lnTo>
                <a:lnTo>
                  <a:pt x="12928" y="1091210"/>
                </a:lnTo>
                <a:lnTo>
                  <a:pt x="20450" y="1054160"/>
                </a:lnTo>
                <a:lnTo>
                  <a:pt x="30322" y="1019977"/>
                </a:lnTo>
                <a:lnTo>
                  <a:pt x="42545" y="988424"/>
                </a:lnTo>
                <a:lnTo>
                  <a:pt x="57354" y="959022"/>
                </a:lnTo>
                <a:lnTo>
                  <a:pt x="75218" y="931293"/>
                </a:lnTo>
                <a:lnTo>
                  <a:pt x="96372" y="904760"/>
                </a:lnTo>
                <a:lnTo>
                  <a:pt x="120583" y="879183"/>
                </a:lnTo>
                <a:lnTo>
                  <a:pt x="148789" y="854323"/>
                </a:lnTo>
                <a:lnTo>
                  <a:pt x="180757" y="828985"/>
                </a:lnTo>
                <a:lnTo>
                  <a:pt x="216720" y="803647"/>
                </a:lnTo>
                <a:lnTo>
                  <a:pt x="257384" y="777353"/>
                </a:lnTo>
                <a:lnTo>
                  <a:pt x="302280" y="749864"/>
                </a:lnTo>
                <a:lnTo>
                  <a:pt x="352347" y="720939"/>
                </a:lnTo>
                <a:lnTo>
                  <a:pt x="407350" y="689865"/>
                </a:lnTo>
                <a:lnTo>
                  <a:pt x="467758" y="656161"/>
                </a:lnTo>
                <a:lnTo>
                  <a:pt x="533338" y="619588"/>
                </a:lnTo>
                <a:lnTo>
                  <a:pt x="605266" y="579668"/>
                </a:lnTo>
                <a:lnTo>
                  <a:pt x="682833" y="536402"/>
                </a:lnTo>
                <a:lnTo>
                  <a:pt x="766983" y="488834"/>
                </a:lnTo>
                <a:lnTo>
                  <a:pt x="857244" y="436484"/>
                </a:lnTo>
                <a:lnTo>
                  <a:pt x="947505" y="383896"/>
                </a:lnTo>
                <a:lnTo>
                  <a:pt x="1030479" y="334176"/>
                </a:lnTo>
                <a:lnTo>
                  <a:pt x="1106636" y="288280"/>
                </a:lnTo>
                <a:lnTo>
                  <a:pt x="1176683" y="245493"/>
                </a:lnTo>
                <a:lnTo>
                  <a:pt x="1241088" y="206529"/>
                </a:lnTo>
                <a:lnTo>
                  <a:pt x="1300086" y="170435"/>
                </a:lnTo>
                <a:lnTo>
                  <a:pt x="1354383" y="138165"/>
                </a:lnTo>
                <a:lnTo>
                  <a:pt x="1404215" y="109001"/>
                </a:lnTo>
                <a:lnTo>
                  <a:pt x="1450286" y="83664"/>
                </a:lnTo>
                <a:lnTo>
                  <a:pt x="1493066" y="61433"/>
                </a:lnTo>
                <a:lnTo>
                  <a:pt x="1533026" y="42788"/>
                </a:lnTo>
                <a:lnTo>
                  <a:pt x="1570633" y="27250"/>
                </a:lnTo>
                <a:lnTo>
                  <a:pt x="1606128" y="15299"/>
                </a:lnTo>
                <a:lnTo>
                  <a:pt x="1640445" y="6933"/>
                </a:lnTo>
                <a:lnTo>
                  <a:pt x="1673822" y="16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063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49A0DA8-1927-4966-877F-2B76CAB94A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00868" y="1418492"/>
            <a:ext cx="7912841" cy="39951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6225B51-F64C-4C25-BB6F-09AB2ED000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00868" y="5559141"/>
            <a:ext cx="7912841" cy="39951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7151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bg>
      <p:bgPr>
        <a:gradFill>
          <a:gsLst>
            <a:gs pos="0">
              <a:schemeClr val="accent1"/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AC2F34C-09FA-4FB5-871C-9A4D47F756FF}"/>
              </a:ext>
            </a:extLst>
          </p:cNvPr>
          <p:cNvSpPr/>
          <p:nvPr userDrawn="1"/>
        </p:nvSpPr>
        <p:spPr>
          <a:xfrm flipH="1">
            <a:off x="1510055" y="0"/>
            <a:ext cx="17966983" cy="1205946"/>
          </a:xfrm>
          <a:custGeom>
            <a:avLst/>
            <a:gdLst>
              <a:gd name="connsiteX0" fmla="*/ 17966983 w 17966983"/>
              <a:gd name="connsiteY0" fmla="*/ 0 h 1205946"/>
              <a:gd name="connsiteX1" fmla="*/ 0 w 17966983"/>
              <a:gd name="connsiteY1" fmla="*/ 0 h 1205946"/>
              <a:gd name="connsiteX2" fmla="*/ 0 w 17966983"/>
              <a:gd name="connsiteY2" fmla="*/ 927978 h 1205946"/>
              <a:gd name="connsiteX3" fmla="*/ 146390 w 17966983"/>
              <a:gd name="connsiteY3" fmla="*/ 1013268 h 1205946"/>
              <a:gd name="connsiteX4" fmla="*/ 545134 w 17966983"/>
              <a:gd name="connsiteY4" fmla="*/ 1158769 h 1205946"/>
              <a:gd name="connsiteX5" fmla="*/ 944844 w 17966983"/>
              <a:gd name="connsiteY5" fmla="*/ 1205925 h 1205946"/>
              <a:gd name="connsiteX6" fmla="*/ 1082866 w 17966983"/>
              <a:gd name="connsiteY6" fmla="*/ 1201347 h 1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6983" h="1205946">
                <a:moveTo>
                  <a:pt x="17966983" y="0"/>
                </a:moveTo>
                <a:lnTo>
                  <a:pt x="0" y="0"/>
                </a:lnTo>
                <a:lnTo>
                  <a:pt x="0" y="927978"/>
                </a:lnTo>
                <a:lnTo>
                  <a:pt x="146390" y="1013268"/>
                </a:lnTo>
                <a:cubicBezTo>
                  <a:pt x="271874" y="1076841"/>
                  <a:pt x="405564" y="1126014"/>
                  <a:pt x="545134" y="1158769"/>
                </a:cubicBezTo>
                <a:cubicBezTo>
                  <a:pt x="673972" y="1189003"/>
                  <a:pt x="807816" y="1205254"/>
                  <a:pt x="944844" y="1205925"/>
                </a:cubicBezTo>
                <a:cubicBezTo>
                  <a:pt x="990520" y="1206150"/>
                  <a:pt x="1036550" y="1204643"/>
                  <a:pt x="1082866" y="12013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95D67B7-45B4-41BB-97E4-F4743000E703}"/>
              </a:ext>
            </a:extLst>
          </p:cNvPr>
          <p:cNvSpPr/>
          <p:nvPr userDrawn="1"/>
        </p:nvSpPr>
        <p:spPr>
          <a:xfrm>
            <a:off x="0" y="9766851"/>
            <a:ext cx="18039806" cy="1205949"/>
          </a:xfrm>
          <a:custGeom>
            <a:avLst/>
            <a:gdLst>
              <a:gd name="connsiteX0" fmla="*/ 1017668 w 18039806"/>
              <a:gd name="connsiteY0" fmla="*/ 22 h 1205949"/>
              <a:gd name="connsiteX1" fmla="*/ 1155689 w 18039806"/>
              <a:gd name="connsiteY1" fmla="*/ 4600 h 1205949"/>
              <a:gd name="connsiteX2" fmla="*/ 18039806 w 18039806"/>
              <a:gd name="connsiteY2" fmla="*/ 1205947 h 1205949"/>
              <a:gd name="connsiteX3" fmla="*/ 0 w 18039806"/>
              <a:gd name="connsiteY3" fmla="*/ 1205949 h 1205949"/>
              <a:gd name="connsiteX4" fmla="*/ 0 w 18039806"/>
              <a:gd name="connsiteY4" fmla="*/ 326707 h 1205949"/>
              <a:gd name="connsiteX5" fmla="*/ 37432 w 18039806"/>
              <a:gd name="connsiteY5" fmla="*/ 298589 h 1205949"/>
              <a:gd name="connsiteX6" fmla="*/ 617958 w 18039806"/>
              <a:gd name="connsiteY6" fmla="*/ 47178 h 1205949"/>
              <a:gd name="connsiteX7" fmla="*/ 1017668 w 18039806"/>
              <a:gd name="connsiteY7" fmla="*/ 22 h 12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39806" h="1205949">
                <a:moveTo>
                  <a:pt x="1017668" y="22"/>
                </a:moveTo>
                <a:cubicBezTo>
                  <a:pt x="1063343" y="-201"/>
                  <a:pt x="1109373" y="1304"/>
                  <a:pt x="1155689" y="4600"/>
                </a:cubicBezTo>
                <a:lnTo>
                  <a:pt x="18039806" y="1205947"/>
                </a:lnTo>
                <a:lnTo>
                  <a:pt x="0" y="1205949"/>
                </a:lnTo>
                <a:lnTo>
                  <a:pt x="0" y="326707"/>
                </a:lnTo>
                <a:lnTo>
                  <a:pt x="37432" y="298589"/>
                </a:lnTo>
                <a:cubicBezTo>
                  <a:pt x="212478" y="182383"/>
                  <a:pt x="408603" y="96311"/>
                  <a:pt x="617958" y="47178"/>
                </a:cubicBezTo>
                <a:cubicBezTo>
                  <a:pt x="746794" y="16944"/>
                  <a:pt x="880639" y="695"/>
                  <a:pt x="1017668" y="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3AC8F9-8861-4DFE-9DBC-E89F4F5EFD0B}"/>
              </a:ext>
            </a:extLst>
          </p:cNvPr>
          <p:cNvSpPr txBox="1"/>
          <p:nvPr userDrawn="1"/>
        </p:nvSpPr>
        <p:spPr>
          <a:xfrm rot="10800000" flipV="1">
            <a:off x="17804923" y="105559"/>
            <a:ext cx="1783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5400" b="1" i="0" smtClean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23900" b="1" i="0" dirty="0">
              <a:solidFill>
                <a:schemeClr val="bg1">
                  <a:lumMod val="8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AAD71F-794A-4168-967B-28AD944159CF}"/>
              </a:ext>
            </a:extLst>
          </p:cNvPr>
          <p:cNvSpPr txBox="1"/>
          <p:nvPr userDrawn="1"/>
        </p:nvSpPr>
        <p:spPr>
          <a:xfrm>
            <a:off x="17053561" y="249921"/>
            <a:ext cx="1419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spc="300" dirty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СТРАНИЦА</a:t>
            </a:r>
            <a:r>
              <a:rPr lang="en-US" sz="1400" spc="300" dirty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/</a:t>
            </a:r>
            <a:endParaRPr lang="id-ID" sz="1400" spc="300" dirty="0">
              <a:solidFill>
                <a:schemeClr val="bg1">
                  <a:lumMod val="8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705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51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EC32558-2943-46C0-8692-83B704F9B5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58461" y="3352800"/>
            <a:ext cx="1664678" cy="1664676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83D2EB6-F626-46E3-8B96-415B0D2F1C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48471" y="3352800"/>
            <a:ext cx="1664678" cy="1664676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EF1CE2F-C1E5-49DF-8A86-F3C28516DE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58461" y="6657197"/>
            <a:ext cx="1664678" cy="1664676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6CB5EAF-D99F-4D78-ACA6-759E762FE0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248471" y="6657197"/>
            <a:ext cx="1664678" cy="1664676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5187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1AFB15-BC19-46DD-8731-8E9A0B56C7D3}"/>
              </a:ext>
            </a:extLst>
          </p:cNvPr>
          <p:cNvGrpSpPr/>
          <p:nvPr userDrawn="1"/>
        </p:nvGrpSpPr>
        <p:grpSpPr>
          <a:xfrm>
            <a:off x="18453225" y="4652250"/>
            <a:ext cx="322455" cy="1668301"/>
            <a:chOff x="18074951" y="5024337"/>
            <a:chExt cx="244729" cy="1266166"/>
          </a:xfrm>
        </p:grpSpPr>
        <p:sp>
          <p:nvSpPr>
            <p:cNvPr id="4" name="Freeform 75">
              <a:extLst>
                <a:ext uri="{FF2B5EF4-FFF2-40B4-BE49-F238E27FC236}">
                  <a16:creationId xmlns:a16="http://schemas.microsoft.com/office/drawing/2014/main" id="{83CAAFEE-3985-4822-8008-EA5554510D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137249" y="5024337"/>
              <a:ext cx="120133" cy="223104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" name="Freeform 85">
              <a:extLst>
                <a:ext uri="{FF2B5EF4-FFF2-40B4-BE49-F238E27FC236}">
                  <a16:creationId xmlns:a16="http://schemas.microsoft.com/office/drawing/2014/main" id="{050ACA59-EA98-4991-A147-E58CF00EC4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084332" y="5555993"/>
              <a:ext cx="225966" cy="18162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DEE68EB-A2FA-4B64-9F28-2F1379CBC7E2}"/>
                </a:ext>
              </a:extLst>
            </p:cNvPr>
            <p:cNvGrpSpPr/>
            <p:nvPr/>
          </p:nvGrpSpPr>
          <p:grpSpPr>
            <a:xfrm>
              <a:off x="18074951" y="6046174"/>
              <a:ext cx="244729" cy="244329"/>
              <a:chOff x="910648" y="5598469"/>
              <a:chExt cx="730034" cy="728842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36AC3D9-04CE-4576-9AEA-0D434AC3DB8C}"/>
                  </a:ext>
                </a:extLst>
              </p:cNvPr>
              <p:cNvGrpSpPr/>
              <p:nvPr/>
            </p:nvGrpSpPr>
            <p:grpSpPr>
              <a:xfrm>
                <a:off x="910648" y="5598469"/>
                <a:ext cx="730034" cy="728842"/>
                <a:chOff x="2110189" y="863994"/>
                <a:chExt cx="724256" cy="723073"/>
              </a:xfrm>
              <a:grpFill/>
            </p:grpSpPr>
            <p:sp>
              <p:nvSpPr>
                <p:cNvPr id="9" name="Freeform 5">
                  <a:extLst>
                    <a:ext uri="{FF2B5EF4-FFF2-40B4-BE49-F238E27FC236}">
                      <a16:creationId xmlns:a16="http://schemas.microsoft.com/office/drawing/2014/main" id="{DABEAAEC-B869-4935-A8A8-88AD875E90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10189" y="863994"/>
                  <a:ext cx="724256" cy="723073"/>
                </a:xfrm>
                <a:custGeom>
                  <a:avLst/>
                  <a:gdLst>
                    <a:gd name="T0" fmla="*/ 1263 w 4293"/>
                    <a:gd name="T1" fmla="*/ 4274 h 4286"/>
                    <a:gd name="T2" fmla="*/ 919 w 4293"/>
                    <a:gd name="T3" fmla="*/ 4230 h 4286"/>
                    <a:gd name="T4" fmla="*/ 634 w 4293"/>
                    <a:gd name="T5" fmla="*/ 4126 h 4286"/>
                    <a:gd name="T6" fmla="*/ 360 w 4293"/>
                    <a:gd name="T7" fmla="*/ 3926 h 4286"/>
                    <a:gd name="T8" fmla="*/ 188 w 4293"/>
                    <a:gd name="T9" fmla="*/ 3702 h 4286"/>
                    <a:gd name="T10" fmla="*/ 74 w 4293"/>
                    <a:gd name="T11" fmla="*/ 3430 h 4286"/>
                    <a:gd name="T12" fmla="*/ 14 w 4293"/>
                    <a:gd name="T13" fmla="*/ 3027 h 4286"/>
                    <a:gd name="T14" fmla="*/ 0 w 4293"/>
                    <a:gd name="T15" fmla="*/ 2143 h 4286"/>
                    <a:gd name="T16" fmla="*/ 18 w 4293"/>
                    <a:gd name="T17" fmla="*/ 1183 h 4286"/>
                    <a:gd name="T18" fmla="*/ 92 w 4293"/>
                    <a:gd name="T19" fmla="*/ 796 h 4286"/>
                    <a:gd name="T20" fmla="*/ 216 w 4293"/>
                    <a:gd name="T21" fmla="*/ 536 h 4286"/>
                    <a:gd name="T22" fmla="*/ 404 w 4293"/>
                    <a:gd name="T23" fmla="*/ 318 h 4286"/>
                    <a:gd name="T24" fmla="*/ 686 w 4293"/>
                    <a:gd name="T25" fmla="*/ 134 h 4286"/>
                    <a:gd name="T26" fmla="*/ 981 w 4293"/>
                    <a:gd name="T27" fmla="*/ 44 h 4286"/>
                    <a:gd name="T28" fmla="*/ 1415 w 4293"/>
                    <a:gd name="T29" fmla="*/ 6 h 4286"/>
                    <a:gd name="T30" fmla="*/ 2722 w 4293"/>
                    <a:gd name="T31" fmla="*/ 2 h 4286"/>
                    <a:gd name="T32" fmla="*/ 3248 w 4293"/>
                    <a:gd name="T33" fmla="*/ 32 h 4286"/>
                    <a:gd name="T34" fmla="*/ 3552 w 4293"/>
                    <a:gd name="T35" fmla="*/ 112 h 4286"/>
                    <a:gd name="T36" fmla="*/ 3847 w 4293"/>
                    <a:gd name="T37" fmla="*/ 280 h 4286"/>
                    <a:gd name="T38" fmla="*/ 4045 w 4293"/>
                    <a:gd name="T39" fmla="*/ 490 h 4286"/>
                    <a:gd name="T40" fmla="*/ 4181 w 4293"/>
                    <a:gd name="T41" fmla="*/ 740 h 4286"/>
                    <a:gd name="T42" fmla="*/ 4269 w 4293"/>
                    <a:gd name="T43" fmla="*/ 1111 h 4286"/>
                    <a:gd name="T44" fmla="*/ 4293 w 4293"/>
                    <a:gd name="T45" fmla="*/ 1793 h 4286"/>
                    <a:gd name="T46" fmla="*/ 4281 w 4293"/>
                    <a:gd name="T47" fmla="*/ 3027 h 4286"/>
                    <a:gd name="T48" fmla="*/ 4237 w 4293"/>
                    <a:gd name="T49" fmla="*/ 3370 h 4286"/>
                    <a:gd name="T50" fmla="*/ 4133 w 4293"/>
                    <a:gd name="T51" fmla="*/ 3654 h 4286"/>
                    <a:gd name="T52" fmla="*/ 3933 w 4293"/>
                    <a:gd name="T53" fmla="*/ 3926 h 4286"/>
                    <a:gd name="T54" fmla="*/ 3709 w 4293"/>
                    <a:gd name="T55" fmla="*/ 4100 h 4286"/>
                    <a:gd name="T56" fmla="*/ 3436 w 4293"/>
                    <a:gd name="T57" fmla="*/ 4214 h 4286"/>
                    <a:gd name="T58" fmla="*/ 3032 w 4293"/>
                    <a:gd name="T59" fmla="*/ 4274 h 4286"/>
                    <a:gd name="T60" fmla="*/ 2148 w 4293"/>
                    <a:gd name="T61" fmla="*/ 4286 h 4286"/>
                    <a:gd name="T62" fmla="*/ 1281 w 4293"/>
                    <a:gd name="T63" fmla="*/ 400 h 4286"/>
                    <a:gd name="T64" fmla="*/ 987 w 4293"/>
                    <a:gd name="T65" fmla="*/ 440 h 4286"/>
                    <a:gd name="T66" fmla="*/ 813 w 4293"/>
                    <a:gd name="T67" fmla="*/ 504 h 4286"/>
                    <a:gd name="T68" fmla="*/ 634 w 4293"/>
                    <a:gd name="T69" fmla="*/ 634 h 4286"/>
                    <a:gd name="T70" fmla="*/ 522 w 4293"/>
                    <a:gd name="T71" fmla="*/ 778 h 4286"/>
                    <a:gd name="T72" fmla="*/ 452 w 4293"/>
                    <a:gd name="T73" fmla="*/ 944 h 4286"/>
                    <a:gd name="T74" fmla="*/ 400 w 4293"/>
                    <a:gd name="T75" fmla="*/ 1277 h 4286"/>
                    <a:gd name="T76" fmla="*/ 388 w 4293"/>
                    <a:gd name="T77" fmla="*/ 2143 h 4286"/>
                    <a:gd name="T78" fmla="*/ 406 w 4293"/>
                    <a:gd name="T79" fmla="*/ 3083 h 4286"/>
                    <a:gd name="T80" fmla="*/ 464 w 4293"/>
                    <a:gd name="T81" fmla="*/ 3376 h 4286"/>
                    <a:gd name="T82" fmla="*/ 542 w 4293"/>
                    <a:gd name="T83" fmla="*/ 3538 h 4286"/>
                    <a:gd name="T84" fmla="*/ 662 w 4293"/>
                    <a:gd name="T85" fmla="*/ 3680 h 4286"/>
                    <a:gd name="T86" fmla="*/ 847 w 4293"/>
                    <a:gd name="T87" fmla="*/ 3798 h 4286"/>
                    <a:gd name="T88" fmla="*/ 1031 w 4293"/>
                    <a:gd name="T89" fmla="*/ 3858 h 4286"/>
                    <a:gd name="T90" fmla="*/ 1431 w 4293"/>
                    <a:gd name="T91" fmla="*/ 3892 h 4286"/>
                    <a:gd name="T92" fmla="*/ 2712 w 4293"/>
                    <a:gd name="T93" fmla="*/ 3896 h 4286"/>
                    <a:gd name="T94" fmla="*/ 3212 w 4293"/>
                    <a:gd name="T95" fmla="*/ 3866 h 4286"/>
                    <a:gd name="T96" fmla="*/ 3412 w 4293"/>
                    <a:gd name="T97" fmla="*/ 3812 h 4286"/>
                    <a:gd name="T98" fmla="*/ 3603 w 4293"/>
                    <a:gd name="T99" fmla="*/ 3704 h 4286"/>
                    <a:gd name="T100" fmla="*/ 3733 w 4293"/>
                    <a:gd name="T101" fmla="*/ 3568 h 4286"/>
                    <a:gd name="T102" fmla="*/ 3819 w 4293"/>
                    <a:gd name="T103" fmla="*/ 3406 h 4286"/>
                    <a:gd name="T104" fmla="*/ 3881 w 4293"/>
                    <a:gd name="T105" fmla="*/ 3149 h 4286"/>
                    <a:gd name="T106" fmla="*/ 3905 w 4293"/>
                    <a:gd name="T107" fmla="*/ 2487 h 4286"/>
                    <a:gd name="T108" fmla="*/ 3893 w 4293"/>
                    <a:gd name="T109" fmla="*/ 1277 h 4286"/>
                    <a:gd name="T110" fmla="*/ 3853 w 4293"/>
                    <a:gd name="T111" fmla="*/ 984 h 4286"/>
                    <a:gd name="T112" fmla="*/ 3789 w 4293"/>
                    <a:gd name="T113" fmla="*/ 810 h 4286"/>
                    <a:gd name="T114" fmla="*/ 3659 w 4293"/>
                    <a:gd name="T115" fmla="*/ 634 h 4286"/>
                    <a:gd name="T116" fmla="*/ 3514 w 4293"/>
                    <a:gd name="T117" fmla="*/ 520 h 4286"/>
                    <a:gd name="T118" fmla="*/ 3348 w 4293"/>
                    <a:gd name="T119" fmla="*/ 450 h 4286"/>
                    <a:gd name="T120" fmla="*/ 3014 w 4293"/>
                    <a:gd name="T121" fmla="*/ 400 h 4286"/>
                    <a:gd name="T122" fmla="*/ 2148 w 4293"/>
                    <a:gd name="T123" fmla="*/ 386 h 4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293" h="4286">
                      <a:moveTo>
                        <a:pt x="2148" y="4286"/>
                      </a:moveTo>
                      <a:lnTo>
                        <a:pt x="2148" y="4286"/>
                      </a:lnTo>
                      <a:lnTo>
                        <a:pt x="1797" y="4286"/>
                      </a:lnTo>
                      <a:lnTo>
                        <a:pt x="1573" y="4284"/>
                      </a:lnTo>
                      <a:lnTo>
                        <a:pt x="1415" y="4280"/>
                      </a:lnTo>
                      <a:lnTo>
                        <a:pt x="1263" y="4274"/>
                      </a:lnTo>
                      <a:lnTo>
                        <a:pt x="1263" y="4274"/>
                      </a:lnTo>
                      <a:lnTo>
                        <a:pt x="1187" y="4270"/>
                      </a:lnTo>
                      <a:lnTo>
                        <a:pt x="1115" y="4262"/>
                      </a:lnTo>
                      <a:lnTo>
                        <a:pt x="1047" y="4254"/>
                      </a:lnTo>
                      <a:lnTo>
                        <a:pt x="981" y="4242"/>
                      </a:lnTo>
                      <a:lnTo>
                        <a:pt x="919" y="4230"/>
                      </a:lnTo>
                      <a:lnTo>
                        <a:pt x="859" y="4214"/>
                      </a:lnTo>
                      <a:lnTo>
                        <a:pt x="799" y="4196"/>
                      </a:lnTo>
                      <a:lnTo>
                        <a:pt x="741" y="4174"/>
                      </a:lnTo>
                      <a:lnTo>
                        <a:pt x="741" y="4174"/>
                      </a:lnTo>
                      <a:lnTo>
                        <a:pt x="686" y="4152"/>
                      </a:lnTo>
                      <a:lnTo>
                        <a:pt x="634" y="4126"/>
                      </a:lnTo>
                      <a:lnTo>
                        <a:pt x="584" y="4100"/>
                      </a:lnTo>
                      <a:lnTo>
                        <a:pt x="536" y="4070"/>
                      </a:lnTo>
                      <a:lnTo>
                        <a:pt x="492" y="4040"/>
                      </a:lnTo>
                      <a:lnTo>
                        <a:pt x="446" y="4004"/>
                      </a:lnTo>
                      <a:lnTo>
                        <a:pt x="404" y="3968"/>
                      </a:lnTo>
                      <a:lnTo>
                        <a:pt x="360" y="3926"/>
                      </a:lnTo>
                      <a:lnTo>
                        <a:pt x="360" y="3926"/>
                      </a:lnTo>
                      <a:lnTo>
                        <a:pt x="320" y="3884"/>
                      </a:lnTo>
                      <a:lnTo>
                        <a:pt x="282" y="3840"/>
                      </a:lnTo>
                      <a:lnTo>
                        <a:pt x="248" y="3796"/>
                      </a:lnTo>
                      <a:lnTo>
                        <a:pt x="216" y="3750"/>
                      </a:lnTo>
                      <a:lnTo>
                        <a:pt x="188" y="3702"/>
                      </a:lnTo>
                      <a:lnTo>
                        <a:pt x="160" y="3654"/>
                      </a:lnTo>
                      <a:lnTo>
                        <a:pt x="136" y="3602"/>
                      </a:lnTo>
                      <a:lnTo>
                        <a:pt x="114" y="3546"/>
                      </a:lnTo>
                      <a:lnTo>
                        <a:pt x="114" y="3546"/>
                      </a:lnTo>
                      <a:lnTo>
                        <a:pt x="92" y="3488"/>
                      </a:lnTo>
                      <a:lnTo>
                        <a:pt x="74" y="3430"/>
                      </a:lnTo>
                      <a:lnTo>
                        <a:pt x="58" y="3370"/>
                      </a:lnTo>
                      <a:lnTo>
                        <a:pt x="44" y="3306"/>
                      </a:lnTo>
                      <a:lnTo>
                        <a:pt x="34" y="3242"/>
                      </a:lnTo>
                      <a:lnTo>
                        <a:pt x="24" y="3175"/>
                      </a:lnTo>
                      <a:lnTo>
                        <a:pt x="18" y="3103"/>
                      </a:lnTo>
                      <a:lnTo>
                        <a:pt x="14" y="3027"/>
                      </a:lnTo>
                      <a:lnTo>
                        <a:pt x="14" y="3027"/>
                      </a:lnTo>
                      <a:lnTo>
                        <a:pt x="8" y="2873"/>
                      </a:lnTo>
                      <a:lnTo>
                        <a:pt x="4" y="2717"/>
                      </a:lnTo>
                      <a:lnTo>
                        <a:pt x="2" y="2493"/>
                      </a:lnTo>
                      <a:lnTo>
                        <a:pt x="0" y="2143"/>
                      </a:lnTo>
                      <a:lnTo>
                        <a:pt x="0" y="2143"/>
                      </a:lnTo>
                      <a:lnTo>
                        <a:pt x="2" y="1793"/>
                      </a:lnTo>
                      <a:lnTo>
                        <a:pt x="4" y="1569"/>
                      </a:lnTo>
                      <a:lnTo>
                        <a:pt x="8" y="1411"/>
                      </a:lnTo>
                      <a:lnTo>
                        <a:pt x="14" y="1259"/>
                      </a:lnTo>
                      <a:lnTo>
                        <a:pt x="14" y="1259"/>
                      </a:lnTo>
                      <a:lnTo>
                        <a:pt x="18" y="1183"/>
                      </a:lnTo>
                      <a:lnTo>
                        <a:pt x="24" y="1111"/>
                      </a:lnTo>
                      <a:lnTo>
                        <a:pt x="34" y="1044"/>
                      </a:lnTo>
                      <a:lnTo>
                        <a:pt x="44" y="980"/>
                      </a:lnTo>
                      <a:lnTo>
                        <a:pt x="58" y="916"/>
                      </a:lnTo>
                      <a:lnTo>
                        <a:pt x="74" y="856"/>
                      </a:lnTo>
                      <a:lnTo>
                        <a:pt x="92" y="796"/>
                      </a:lnTo>
                      <a:lnTo>
                        <a:pt x="114" y="740"/>
                      </a:lnTo>
                      <a:lnTo>
                        <a:pt x="114" y="740"/>
                      </a:lnTo>
                      <a:lnTo>
                        <a:pt x="136" y="684"/>
                      </a:lnTo>
                      <a:lnTo>
                        <a:pt x="160" y="632"/>
                      </a:lnTo>
                      <a:lnTo>
                        <a:pt x="188" y="582"/>
                      </a:lnTo>
                      <a:lnTo>
                        <a:pt x="216" y="536"/>
                      </a:lnTo>
                      <a:lnTo>
                        <a:pt x="248" y="490"/>
                      </a:lnTo>
                      <a:lnTo>
                        <a:pt x="282" y="444"/>
                      </a:lnTo>
                      <a:lnTo>
                        <a:pt x="320" y="402"/>
                      </a:lnTo>
                      <a:lnTo>
                        <a:pt x="360" y="360"/>
                      </a:lnTo>
                      <a:lnTo>
                        <a:pt x="360" y="360"/>
                      </a:lnTo>
                      <a:lnTo>
                        <a:pt x="404" y="318"/>
                      </a:lnTo>
                      <a:lnTo>
                        <a:pt x="446" y="280"/>
                      </a:lnTo>
                      <a:lnTo>
                        <a:pt x="492" y="246"/>
                      </a:lnTo>
                      <a:lnTo>
                        <a:pt x="536" y="214"/>
                      </a:lnTo>
                      <a:lnTo>
                        <a:pt x="584" y="186"/>
                      </a:lnTo>
                      <a:lnTo>
                        <a:pt x="634" y="158"/>
                      </a:lnTo>
                      <a:lnTo>
                        <a:pt x="686" y="134"/>
                      </a:lnTo>
                      <a:lnTo>
                        <a:pt x="741" y="112"/>
                      </a:lnTo>
                      <a:lnTo>
                        <a:pt x="741" y="112"/>
                      </a:lnTo>
                      <a:lnTo>
                        <a:pt x="799" y="90"/>
                      </a:lnTo>
                      <a:lnTo>
                        <a:pt x="859" y="72"/>
                      </a:lnTo>
                      <a:lnTo>
                        <a:pt x="919" y="56"/>
                      </a:lnTo>
                      <a:lnTo>
                        <a:pt x="981" y="44"/>
                      </a:lnTo>
                      <a:lnTo>
                        <a:pt x="1047" y="32"/>
                      </a:lnTo>
                      <a:lnTo>
                        <a:pt x="1115" y="24"/>
                      </a:lnTo>
                      <a:lnTo>
                        <a:pt x="1187" y="16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415" y="6"/>
                      </a:lnTo>
                      <a:lnTo>
                        <a:pt x="1573" y="2"/>
                      </a:lnTo>
                      <a:lnTo>
                        <a:pt x="1795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498" y="0"/>
                      </a:lnTo>
                      <a:lnTo>
                        <a:pt x="2722" y="2"/>
                      </a:lnTo>
                      <a:lnTo>
                        <a:pt x="2878" y="6"/>
                      </a:lnTo>
                      <a:lnTo>
                        <a:pt x="3032" y="12"/>
                      </a:lnTo>
                      <a:lnTo>
                        <a:pt x="3032" y="12"/>
                      </a:lnTo>
                      <a:lnTo>
                        <a:pt x="3108" y="16"/>
                      </a:lnTo>
                      <a:lnTo>
                        <a:pt x="3178" y="24"/>
                      </a:lnTo>
                      <a:lnTo>
                        <a:pt x="3248" y="32"/>
                      </a:lnTo>
                      <a:lnTo>
                        <a:pt x="3312" y="44"/>
                      </a:lnTo>
                      <a:lnTo>
                        <a:pt x="3374" y="56"/>
                      </a:lnTo>
                      <a:lnTo>
                        <a:pt x="3436" y="72"/>
                      </a:lnTo>
                      <a:lnTo>
                        <a:pt x="3494" y="90"/>
                      </a:lnTo>
                      <a:lnTo>
                        <a:pt x="3552" y="112"/>
                      </a:lnTo>
                      <a:lnTo>
                        <a:pt x="3552" y="112"/>
                      </a:lnTo>
                      <a:lnTo>
                        <a:pt x="3609" y="134"/>
                      </a:lnTo>
                      <a:lnTo>
                        <a:pt x="3661" y="158"/>
                      </a:lnTo>
                      <a:lnTo>
                        <a:pt x="3709" y="186"/>
                      </a:lnTo>
                      <a:lnTo>
                        <a:pt x="3757" y="214"/>
                      </a:lnTo>
                      <a:lnTo>
                        <a:pt x="3803" y="246"/>
                      </a:lnTo>
                      <a:lnTo>
                        <a:pt x="3847" y="280"/>
                      </a:lnTo>
                      <a:lnTo>
                        <a:pt x="3891" y="318"/>
                      </a:lnTo>
                      <a:lnTo>
                        <a:pt x="3933" y="360"/>
                      </a:lnTo>
                      <a:lnTo>
                        <a:pt x="3933" y="360"/>
                      </a:lnTo>
                      <a:lnTo>
                        <a:pt x="3973" y="402"/>
                      </a:lnTo>
                      <a:lnTo>
                        <a:pt x="4011" y="444"/>
                      </a:lnTo>
                      <a:lnTo>
                        <a:pt x="4045" y="490"/>
                      </a:lnTo>
                      <a:lnTo>
                        <a:pt x="4077" y="536"/>
                      </a:lnTo>
                      <a:lnTo>
                        <a:pt x="4107" y="582"/>
                      </a:lnTo>
                      <a:lnTo>
                        <a:pt x="4133" y="632"/>
                      </a:lnTo>
                      <a:lnTo>
                        <a:pt x="4159" y="684"/>
                      </a:lnTo>
                      <a:lnTo>
                        <a:pt x="4181" y="740"/>
                      </a:lnTo>
                      <a:lnTo>
                        <a:pt x="4181" y="740"/>
                      </a:lnTo>
                      <a:lnTo>
                        <a:pt x="4201" y="796"/>
                      </a:lnTo>
                      <a:lnTo>
                        <a:pt x="4221" y="856"/>
                      </a:lnTo>
                      <a:lnTo>
                        <a:pt x="4237" y="916"/>
                      </a:lnTo>
                      <a:lnTo>
                        <a:pt x="4249" y="980"/>
                      </a:lnTo>
                      <a:lnTo>
                        <a:pt x="4261" y="1044"/>
                      </a:lnTo>
                      <a:lnTo>
                        <a:pt x="4269" y="1111"/>
                      </a:lnTo>
                      <a:lnTo>
                        <a:pt x="4275" y="1183"/>
                      </a:lnTo>
                      <a:lnTo>
                        <a:pt x="4281" y="1259"/>
                      </a:lnTo>
                      <a:lnTo>
                        <a:pt x="4281" y="1259"/>
                      </a:lnTo>
                      <a:lnTo>
                        <a:pt x="4287" y="1411"/>
                      </a:lnTo>
                      <a:lnTo>
                        <a:pt x="4291" y="1569"/>
                      </a:lnTo>
                      <a:lnTo>
                        <a:pt x="4293" y="1793"/>
                      </a:lnTo>
                      <a:lnTo>
                        <a:pt x="4293" y="2143"/>
                      </a:lnTo>
                      <a:lnTo>
                        <a:pt x="4293" y="2143"/>
                      </a:lnTo>
                      <a:lnTo>
                        <a:pt x="4293" y="2493"/>
                      </a:lnTo>
                      <a:lnTo>
                        <a:pt x="4291" y="2717"/>
                      </a:lnTo>
                      <a:lnTo>
                        <a:pt x="4287" y="2873"/>
                      </a:lnTo>
                      <a:lnTo>
                        <a:pt x="4281" y="3027"/>
                      </a:lnTo>
                      <a:lnTo>
                        <a:pt x="4281" y="3027"/>
                      </a:lnTo>
                      <a:lnTo>
                        <a:pt x="4275" y="3103"/>
                      </a:lnTo>
                      <a:lnTo>
                        <a:pt x="4269" y="3175"/>
                      </a:lnTo>
                      <a:lnTo>
                        <a:pt x="4261" y="3242"/>
                      </a:lnTo>
                      <a:lnTo>
                        <a:pt x="4249" y="3306"/>
                      </a:lnTo>
                      <a:lnTo>
                        <a:pt x="4237" y="3370"/>
                      </a:lnTo>
                      <a:lnTo>
                        <a:pt x="4221" y="3430"/>
                      </a:lnTo>
                      <a:lnTo>
                        <a:pt x="4201" y="3488"/>
                      </a:lnTo>
                      <a:lnTo>
                        <a:pt x="4181" y="3546"/>
                      </a:lnTo>
                      <a:lnTo>
                        <a:pt x="4181" y="3546"/>
                      </a:lnTo>
                      <a:lnTo>
                        <a:pt x="4159" y="3602"/>
                      </a:lnTo>
                      <a:lnTo>
                        <a:pt x="4133" y="3654"/>
                      </a:lnTo>
                      <a:lnTo>
                        <a:pt x="4107" y="3702"/>
                      </a:lnTo>
                      <a:lnTo>
                        <a:pt x="4077" y="3750"/>
                      </a:lnTo>
                      <a:lnTo>
                        <a:pt x="4045" y="3796"/>
                      </a:lnTo>
                      <a:lnTo>
                        <a:pt x="4011" y="3840"/>
                      </a:lnTo>
                      <a:lnTo>
                        <a:pt x="3975" y="3884"/>
                      </a:lnTo>
                      <a:lnTo>
                        <a:pt x="3933" y="3926"/>
                      </a:lnTo>
                      <a:lnTo>
                        <a:pt x="3933" y="3926"/>
                      </a:lnTo>
                      <a:lnTo>
                        <a:pt x="3891" y="3968"/>
                      </a:lnTo>
                      <a:lnTo>
                        <a:pt x="3847" y="4004"/>
                      </a:lnTo>
                      <a:lnTo>
                        <a:pt x="3803" y="4040"/>
                      </a:lnTo>
                      <a:lnTo>
                        <a:pt x="3757" y="4070"/>
                      </a:lnTo>
                      <a:lnTo>
                        <a:pt x="3709" y="4100"/>
                      </a:lnTo>
                      <a:lnTo>
                        <a:pt x="3661" y="4126"/>
                      </a:lnTo>
                      <a:lnTo>
                        <a:pt x="3609" y="4152"/>
                      </a:lnTo>
                      <a:lnTo>
                        <a:pt x="3552" y="4174"/>
                      </a:lnTo>
                      <a:lnTo>
                        <a:pt x="3552" y="4174"/>
                      </a:lnTo>
                      <a:lnTo>
                        <a:pt x="3494" y="4196"/>
                      </a:lnTo>
                      <a:lnTo>
                        <a:pt x="3436" y="4214"/>
                      </a:lnTo>
                      <a:lnTo>
                        <a:pt x="3374" y="4230"/>
                      </a:lnTo>
                      <a:lnTo>
                        <a:pt x="3312" y="4242"/>
                      </a:lnTo>
                      <a:lnTo>
                        <a:pt x="3248" y="4254"/>
                      </a:lnTo>
                      <a:lnTo>
                        <a:pt x="3178" y="4262"/>
                      </a:lnTo>
                      <a:lnTo>
                        <a:pt x="3108" y="4270"/>
                      </a:lnTo>
                      <a:lnTo>
                        <a:pt x="3032" y="4274"/>
                      </a:lnTo>
                      <a:lnTo>
                        <a:pt x="3032" y="4274"/>
                      </a:lnTo>
                      <a:lnTo>
                        <a:pt x="2878" y="4280"/>
                      </a:lnTo>
                      <a:lnTo>
                        <a:pt x="2722" y="4284"/>
                      </a:lnTo>
                      <a:lnTo>
                        <a:pt x="2498" y="4286"/>
                      </a:lnTo>
                      <a:lnTo>
                        <a:pt x="2148" y="4286"/>
                      </a:lnTo>
                      <a:lnTo>
                        <a:pt x="2148" y="4286"/>
                      </a:lnTo>
                      <a:close/>
                      <a:moveTo>
                        <a:pt x="2148" y="386"/>
                      </a:moveTo>
                      <a:lnTo>
                        <a:pt x="2148" y="386"/>
                      </a:lnTo>
                      <a:lnTo>
                        <a:pt x="1801" y="388"/>
                      </a:lnTo>
                      <a:lnTo>
                        <a:pt x="1583" y="388"/>
                      </a:lnTo>
                      <a:lnTo>
                        <a:pt x="1431" y="392"/>
                      </a:lnTo>
                      <a:lnTo>
                        <a:pt x="1281" y="400"/>
                      </a:lnTo>
                      <a:lnTo>
                        <a:pt x="1281" y="400"/>
                      </a:lnTo>
                      <a:lnTo>
                        <a:pt x="1207" y="404"/>
                      </a:lnTo>
                      <a:lnTo>
                        <a:pt x="1141" y="410"/>
                      </a:lnTo>
                      <a:lnTo>
                        <a:pt x="1083" y="418"/>
                      </a:lnTo>
                      <a:lnTo>
                        <a:pt x="1031" y="428"/>
                      </a:lnTo>
                      <a:lnTo>
                        <a:pt x="987" y="440"/>
                      </a:lnTo>
                      <a:lnTo>
                        <a:pt x="947" y="450"/>
                      </a:lnTo>
                      <a:lnTo>
                        <a:pt x="913" y="462"/>
                      </a:lnTo>
                      <a:lnTo>
                        <a:pt x="883" y="472"/>
                      </a:lnTo>
                      <a:lnTo>
                        <a:pt x="883" y="472"/>
                      </a:lnTo>
                      <a:lnTo>
                        <a:pt x="845" y="488"/>
                      </a:lnTo>
                      <a:lnTo>
                        <a:pt x="813" y="504"/>
                      </a:lnTo>
                      <a:lnTo>
                        <a:pt x="781" y="520"/>
                      </a:lnTo>
                      <a:lnTo>
                        <a:pt x="749" y="540"/>
                      </a:lnTo>
                      <a:lnTo>
                        <a:pt x="721" y="560"/>
                      </a:lnTo>
                      <a:lnTo>
                        <a:pt x="690" y="582"/>
                      </a:lnTo>
                      <a:lnTo>
                        <a:pt x="662" y="606"/>
                      </a:lnTo>
                      <a:lnTo>
                        <a:pt x="634" y="634"/>
                      </a:lnTo>
                      <a:lnTo>
                        <a:pt x="634" y="634"/>
                      </a:lnTo>
                      <a:lnTo>
                        <a:pt x="608" y="662"/>
                      </a:lnTo>
                      <a:lnTo>
                        <a:pt x="584" y="690"/>
                      </a:lnTo>
                      <a:lnTo>
                        <a:pt x="562" y="718"/>
                      </a:lnTo>
                      <a:lnTo>
                        <a:pt x="542" y="746"/>
                      </a:lnTo>
                      <a:lnTo>
                        <a:pt x="522" y="778"/>
                      </a:lnTo>
                      <a:lnTo>
                        <a:pt x="506" y="810"/>
                      </a:lnTo>
                      <a:lnTo>
                        <a:pt x="490" y="844"/>
                      </a:lnTo>
                      <a:lnTo>
                        <a:pt x="474" y="880"/>
                      </a:lnTo>
                      <a:lnTo>
                        <a:pt x="474" y="880"/>
                      </a:lnTo>
                      <a:lnTo>
                        <a:pt x="464" y="910"/>
                      </a:lnTo>
                      <a:lnTo>
                        <a:pt x="452" y="944"/>
                      </a:lnTo>
                      <a:lnTo>
                        <a:pt x="440" y="984"/>
                      </a:lnTo>
                      <a:lnTo>
                        <a:pt x="430" y="1028"/>
                      </a:lnTo>
                      <a:lnTo>
                        <a:pt x="420" y="1079"/>
                      </a:lnTo>
                      <a:lnTo>
                        <a:pt x="412" y="1137"/>
                      </a:lnTo>
                      <a:lnTo>
                        <a:pt x="406" y="1203"/>
                      </a:lnTo>
                      <a:lnTo>
                        <a:pt x="400" y="1277"/>
                      </a:lnTo>
                      <a:lnTo>
                        <a:pt x="400" y="1277"/>
                      </a:lnTo>
                      <a:lnTo>
                        <a:pt x="394" y="1427"/>
                      </a:lnTo>
                      <a:lnTo>
                        <a:pt x="390" y="1579"/>
                      </a:lnTo>
                      <a:lnTo>
                        <a:pt x="388" y="1797"/>
                      </a:lnTo>
                      <a:lnTo>
                        <a:pt x="388" y="2143"/>
                      </a:lnTo>
                      <a:lnTo>
                        <a:pt x="388" y="2143"/>
                      </a:lnTo>
                      <a:lnTo>
                        <a:pt x="388" y="2489"/>
                      </a:lnTo>
                      <a:lnTo>
                        <a:pt x="390" y="2707"/>
                      </a:lnTo>
                      <a:lnTo>
                        <a:pt x="394" y="2859"/>
                      </a:lnTo>
                      <a:lnTo>
                        <a:pt x="400" y="3009"/>
                      </a:lnTo>
                      <a:lnTo>
                        <a:pt x="400" y="3009"/>
                      </a:lnTo>
                      <a:lnTo>
                        <a:pt x="406" y="3083"/>
                      </a:lnTo>
                      <a:lnTo>
                        <a:pt x="412" y="3149"/>
                      </a:lnTo>
                      <a:lnTo>
                        <a:pt x="420" y="3207"/>
                      </a:lnTo>
                      <a:lnTo>
                        <a:pt x="430" y="3258"/>
                      </a:lnTo>
                      <a:lnTo>
                        <a:pt x="440" y="3302"/>
                      </a:lnTo>
                      <a:lnTo>
                        <a:pt x="452" y="3342"/>
                      </a:lnTo>
                      <a:lnTo>
                        <a:pt x="464" y="3376"/>
                      </a:lnTo>
                      <a:lnTo>
                        <a:pt x="474" y="3406"/>
                      </a:lnTo>
                      <a:lnTo>
                        <a:pt x="474" y="3406"/>
                      </a:lnTo>
                      <a:lnTo>
                        <a:pt x="490" y="3442"/>
                      </a:lnTo>
                      <a:lnTo>
                        <a:pt x="506" y="3476"/>
                      </a:lnTo>
                      <a:lnTo>
                        <a:pt x="522" y="3508"/>
                      </a:lnTo>
                      <a:lnTo>
                        <a:pt x="542" y="3538"/>
                      </a:lnTo>
                      <a:lnTo>
                        <a:pt x="562" y="3568"/>
                      </a:lnTo>
                      <a:lnTo>
                        <a:pt x="584" y="3596"/>
                      </a:lnTo>
                      <a:lnTo>
                        <a:pt x="608" y="3624"/>
                      </a:lnTo>
                      <a:lnTo>
                        <a:pt x="634" y="3652"/>
                      </a:lnTo>
                      <a:lnTo>
                        <a:pt x="634" y="3652"/>
                      </a:lnTo>
                      <a:lnTo>
                        <a:pt x="662" y="3680"/>
                      </a:lnTo>
                      <a:lnTo>
                        <a:pt x="690" y="3704"/>
                      </a:lnTo>
                      <a:lnTo>
                        <a:pt x="721" y="3726"/>
                      </a:lnTo>
                      <a:lnTo>
                        <a:pt x="749" y="3746"/>
                      </a:lnTo>
                      <a:lnTo>
                        <a:pt x="781" y="3764"/>
                      </a:lnTo>
                      <a:lnTo>
                        <a:pt x="813" y="3782"/>
                      </a:lnTo>
                      <a:lnTo>
                        <a:pt x="847" y="3798"/>
                      </a:lnTo>
                      <a:lnTo>
                        <a:pt x="883" y="3812"/>
                      </a:lnTo>
                      <a:lnTo>
                        <a:pt x="883" y="3812"/>
                      </a:lnTo>
                      <a:lnTo>
                        <a:pt x="913" y="3824"/>
                      </a:lnTo>
                      <a:lnTo>
                        <a:pt x="947" y="3836"/>
                      </a:lnTo>
                      <a:lnTo>
                        <a:pt x="987" y="3846"/>
                      </a:lnTo>
                      <a:lnTo>
                        <a:pt x="1031" y="3858"/>
                      </a:lnTo>
                      <a:lnTo>
                        <a:pt x="1083" y="3866"/>
                      </a:lnTo>
                      <a:lnTo>
                        <a:pt x="1141" y="3876"/>
                      </a:lnTo>
                      <a:lnTo>
                        <a:pt x="1207" y="3882"/>
                      </a:lnTo>
                      <a:lnTo>
                        <a:pt x="1281" y="3886"/>
                      </a:lnTo>
                      <a:lnTo>
                        <a:pt x="1281" y="3886"/>
                      </a:lnTo>
                      <a:lnTo>
                        <a:pt x="1431" y="3892"/>
                      </a:lnTo>
                      <a:lnTo>
                        <a:pt x="1583" y="3896"/>
                      </a:lnTo>
                      <a:lnTo>
                        <a:pt x="1801" y="3898"/>
                      </a:lnTo>
                      <a:lnTo>
                        <a:pt x="2148" y="3900"/>
                      </a:lnTo>
                      <a:lnTo>
                        <a:pt x="2148" y="3900"/>
                      </a:lnTo>
                      <a:lnTo>
                        <a:pt x="2492" y="3898"/>
                      </a:lnTo>
                      <a:lnTo>
                        <a:pt x="2712" y="3896"/>
                      </a:lnTo>
                      <a:lnTo>
                        <a:pt x="2864" y="3892"/>
                      </a:lnTo>
                      <a:lnTo>
                        <a:pt x="3014" y="3886"/>
                      </a:lnTo>
                      <a:lnTo>
                        <a:pt x="3014" y="3886"/>
                      </a:lnTo>
                      <a:lnTo>
                        <a:pt x="3088" y="3882"/>
                      </a:lnTo>
                      <a:lnTo>
                        <a:pt x="3154" y="3876"/>
                      </a:lnTo>
                      <a:lnTo>
                        <a:pt x="3212" y="3866"/>
                      </a:lnTo>
                      <a:lnTo>
                        <a:pt x="3264" y="3858"/>
                      </a:lnTo>
                      <a:lnTo>
                        <a:pt x="3308" y="3846"/>
                      </a:lnTo>
                      <a:lnTo>
                        <a:pt x="3348" y="3836"/>
                      </a:lnTo>
                      <a:lnTo>
                        <a:pt x="3382" y="3824"/>
                      </a:lnTo>
                      <a:lnTo>
                        <a:pt x="3412" y="3812"/>
                      </a:lnTo>
                      <a:lnTo>
                        <a:pt x="3412" y="3812"/>
                      </a:lnTo>
                      <a:lnTo>
                        <a:pt x="3448" y="3798"/>
                      </a:lnTo>
                      <a:lnTo>
                        <a:pt x="3482" y="3782"/>
                      </a:lnTo>
                      <a:lnTo>
                        <a:pt x="3514" y="3764"/>
                      </a:lnTo>
                      <a:lnTo>
                        <a:pt x="3544" y="3746"/>
                      </a:lnTo>
                      <a:lnTo>
                        <a:pt x="3574" y="3726"/>
                      </a:lnTo>
                      <a:lnTo>
                        <a:pt x="3603" y="3704"/>
                      </a:lnTo>
                      <a:lnTo>
                        <a:pt x="3631" y="3680"/>
                      </a:lnTo>
                      <a:lnTo>
                        <a:pt x="3659" y="3652"/>
                      </a:lnTo>
                      <a:lnTo>
                        <a:pt x="3659" y="3652"/>
                      </a:lnTo>
                      <a:lnTo>
                        <a:pt x="3687" y="3624"/>
                      </a:lnTo>
                      <a:lnTo>
                        <a:pt x="3711" y="3596"/>
                      </a:lnTo>
                      <a:lnTo>
                        <a:pt x="3733" y="3568"/>
                      </a:lnTo>
                      <a:lnTo>
                        <a:pt x="3753" y="3538"/>
                      </a:lnTo>
                      <a:lnTo>
                        <a:pt x="3771" y="3508"/>
                      </a:lnTo>
                      <a:lnTo>
                        <a:pt x="3789" y="3476"/>
                      </a:lnTo>
                      <a:lnTo>
                        <a:pt x="3805" y="3442"/>
                      </a:lnTo>
                      <a:lnTo>
                        <a:pt x="3819" y="3406"/>
                      </a:lnTo>
                      <a:lnTo>
                        <a:pt x="3819" y="3406"/>
                      </a:lnTo>
                      <a:lnTo>
                        <a:pt x="3831" y="3376"/>
                      </a:lnTo>
                      <a:lnTo>
                        <a:pt x="3843" y="3342"/>
                      </a:lnTo>
                      <a:lnTo>
                        <a:pt x="3853" y="3302"/>
                      </a:lnTo>
                      <a:lnTo>
                        <a:pt x="3863" y="3258"/>
                      </a:lnTo>
                      <a:lnTo>
                        <a:pt x="3873" y="3207"/>
                      </a:lnTo>
                      <a:lnTo>
                        <a:pt x="3881" y="3149"/>
                      </a:lnTo>
                      <a:lnTo>
                        <a:pt x="3889" y="3083"/>
                      </a:lnTo>
                      <a:lnTo>
                        <a:pt x="3893" y="3009"/>
                      </a:lnTo>
                      <a:lnTo>
                        <a:pt x="3893" y="3009"/>
                      </a:lnTo>
                      <a:lnTo>
                        <a:pt x="3899" y="2859"/>
                      </a:lnTo>
                      <a:lnTo>
                        <a:pt x="3903" y="2705"/>
                      </a:lnTo>
                      <a:lnTo>
                        <a:pt x="3905" y="2487"/>
                      </a:lnTo>
                      <a:lnTo>
                        <a:pt x="3905" y="2143"/>
                      </a:lnTo>
                      <a:lnTo>
                        <a:pt x="3905" y="2143"/>
                      </a:lnTo>
                      <a:lnTo>
                        <a:pt x="3905" y="1797"/>
                      </a:lnTo>
                      <a:lnTo>
                        <a:pt x="3903" y="1579"/>
                      </a:lnTo>
                      <a:lnTo>
                        <a:pt x="3899" y="1427"/>
                      </a:lnTo>
                      <a:lnTo>
                        <a:pt x="3893" y="1277"/>
                      </a:lnTo>
                      <a:lnTo>
                        <a:pt x="3893" y="1277"/>
                      </a:lnTo>
                      <a:lnTo>
                        <a:pt x="3889" y="1203"/>
                      </a:lnTo>
                      <a:lnTo>
                        <a:pt x="3881" y="1137"/>
                      </a:lnTo>
                      <a:lnTo>
                        <a:pt x="3873" y="1079"/>
                      </a:lnTo>
                      <a:lnTo>
                        <a:pt x="3863" y="1028"/>
                      </a:lnTo>
                      <a:lnTo>
                        <a:pt x="3853" y="984"/>
                      </a:lnTo>
                      <a:lnTo>
                        <a:pt x="3843" y="944"/>
                      </a:lnTo>
                      <a:lnTo>
                        <a:pt x="3831" y="910"/>
                      </a:lnTo>
                      <a:lnTo>
                        <a:pt x="3819" y="880"/>
                      </a:lnTo>
                      <a:lnTo>
                        <a:pt x="3819" y="880"/>
                      </a:lnTo>
                      <a:lnTo>
                        <a:pt x="3805" y="844"/>
                      </a:lnTo>
                      <a:lnTo>
                        <a:pt x="3789" y="810"/>
                      </a:lnTo>
                      <a:lnTo>
                        <a:pt x="3771" y="778"/>
                      </a:lnTo>
                      <a:lnTo>
                        <a:pt x="3753" y="746"/>
                      </a:lnTo>
                      <a:lnTo>
                        <a:pt x="3733" y="718"/>
                      </a:lnTo>
                      <a:lnTo>
                        <a:pt x="3711" y="690"/>
                      </a:lnTo>
                      <a:lnTo>
                        <a:pt x="3687" y="662"/>
                      </a:lnTo>
                      <a:lnTo>
                        <a:pt x="3659" y="634"/>
                      </a:lnTo>
                      <a:lnTo>
                        <a:pt x="3659" y="634"/>
                      </a:lnTo>
                      <a:lnTo>
                        <a:pt x="3631" y="606"/>
                      </a:lnTo>
                      <a:lnTo>
                        <a:pt x="3603" y="582"/>
                      </a:lnTo>
                      <a:lnTo>
                        <a:pt x="3574" y="560"/>
                      </a:lnTo>
                      <a:lnTo>
                        <a:pt x="3544" y="540"/>
                      </a:lnTo>
                      <a:lnTo>
                        <a:pt x="3514" y="520"/>
                      </a:lnTo>
                      <a:lnTo>
                        <a:pt x="3482" y="504"/>
                      </a:lnTo>
                      <a:lnTo>
                        <a:pt x="3448" y="488"/>
                      </a:lnTo>
                      <a:lnTo>
                        <a:pt x="3412" y="472"/>
                      </a:lnTo>
                      <a:lnTo>
                        <a:pt x="3412" y="472"/>
                      </a:lnTo>
                      <a:lnTo>
                        <a:pt x="3382" y="462"/>
                      </a:lnTo>
                      <a:lnTo>
                        <a:pt x="3348" y="450"/>
                      </a:lnTo>
                      <a:lnTo>
                        <a:pt x="3308" y="440"/>
                      </a:lnTo>
                      <a:lnTo>
                        <a:pt x="3264" y="428"/>
                      </a:lnTo>
                      <a:lnTo>
                        <a:pt x="3212" y="418"/>
                      </a:lnTo>
                      <a:lnTo>
                        <a:pt x="3154" y="410"/>
                      </a:lnTo>
                      <a:lnTo>
                        <a:pt x="3088" y="404"/>
                      </a:lnTo>
                      <a:lnTo>
                        <a:pt x="3014" y="400"/>
                      </a:lnTo>
                      <a:lnTo>
                        <a:pt x="3014" y="400"/>
                      </a:lnTo>
                      <a:lnTo>
                        <a:pt x="2864" y="392"/>
                      </a:lnTo>
                      <a:lnTo>
                        <a:pt x="2712" y="388"/>
                      </a:lnTo>
                      <a:lnTo>
                        <a:pt x="2492" y="388"/>
                      </a:lnTo>
                      <a:lnTo>
                        <a:pt x="2148" y="386"/>
                      </a:lnTo>
                      <a:lnTo>
                        <a:pt x="2148" y="3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0" name="Freeform 10">
                  <a:extLst>
                    <a:ext uri="{FF2B5EF4-FFF2-40B4-BE49-F238E27FC236}">
                      <a16:creationId xmlns:a16="http://schemas.microsoft.com/office/drawing/2014/main" id="{5B61A07E-5A5C-4946-99AE-05ABE1ABF2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2044" y="989172"/>
                  <a:ext cx="87052" cy="86546"/>
                </a:xfrm>
                <a:custGeom>
                  <a:avLst/>
                  <a:gdLst>
                    <a:gd name="T0" fmla="*/ 516 w 516"/>
                    <a:gd name="T1" fmla="*/ 258 h 513"/>
                    <a:gd name="T2" fmla="*/ 510 w 516"/>
                    <a:gd name="T3" fmla="*/ 310 h 513"/>
                    <a:gd name="T4" fmla="*/ 496 w 516"/>
                    <a:gd name="T5" fmla="*/ 357 h 513"/>
                    <a:gd name="T6" fmla="*/ 472 w 516"/>
                    <a:gd name="T7" fmla="*/ 401 h 513"/>
                    <a:gd name="T8" fmla="*/ 440 w 516"/>
                    <a:gd name="T9" fmla="*/ 439 h 513"/>
                    <a:gd name="T10" fmla="*/ 402 w 516"/>
                    <a:gd name="T11" fmla="*/ 469 h 513"/>
                    <a:gd name="T12" fmla="*/ 358 w 516"/>
                    <a:gd name="T13" fmla="*/ 493 h 513"/>
                    <a:gd name="T14" fmla="*/ 310 w 516"/>
                    <a:gd name="T15" fmla="*/ 509 h 513"/>
                    <a:gd name="T16" fmla="*/ 258 w 516"/>
                    <a:gd name="T17" fmla="*/ 513 h 513"/>
                    <a:gd name="T18" fmla="*/ 232 w 516"/>
                    <a:gd name="T19" fmla="*/ 513 h 513"/>
                    <a:gd name="T20" fmla="*/ 182 w 516"/>
                    <a:gd name="T21" fmla="*/ 501 h 513"/>
                    <a:gd name="T22" fmla="*/ 136 w 516"/>
                    <a:gd name="T23" fmla="*/ 483 h 513"/>
                    <a:gd name="T24" fmla="*/ 94 w 516"/>
                    <a:gd name="T25" fmla="*/ 455 h 513"/>
                    <a:gd name="T26" fmla="*/ 60 w 516"/>
                    <a:gd name="T27" fmla="*/ 419 h 513"/>
                    <a:gd name="T28" fmla="*/ 32 w 516"/>
                    <a:gd name="T29" fmla="*/ 379 h 513"/>
                    <a:gd name="T30" fmla="*/ 12 w 516"/>
                    <a:gd name="T31" fmla="*/ 333 h 513"/>
                    <a:gd name="T32" fmla="*/ 2 w 516"/>
                    <a:gd name="T33" fmla="*/ 284 h 513"/>
                    <a:gd name="T34" fmla="*/ 0 w 516"/>
                    <a:gd name="T35" fmla="*/ 258 h 513"/>
                    <a:gd name="T36" fmla="*/ 6 w 516"/>
                    <a:gd name="T37" fmla="*/ 206 h 513"/>
                    <a:gd name="T38" fmla="*/ 22 w 516"/>
                    <a:gd name="T39" fmla="*/ 158 h 513"/>
                    <a:gd name="T40" fmla="*/ 44 w 516"/>
                    <a:gd name="T41" fmla="*/ 114 h 513"/>
                    <a:gd name="T42" fmla="*/ 76 w 516"/>
                    <a:gd name="T43" fmla="*/ 76 h 513"/>
                    <a:gd name="T44" fmla="*/ 114 w 516"/>
                    <a:gd name="T45" fmla="*/ 44 h 513"/>
                    <a:gd name="T46" fmla="*/ 158 w 516"/>
                    <a:gd name="T47" fmla="*/ 20 h 513"/>
                    <a:gd name="T48" fmla="*/ 206 w 516"/>
                    <a:gd name="T49" fmla="*/ 6 h 513"/>
                    <a:gd name="T50" fmla="*/ 258 w 516"/>
                    <a:gd name="T51" fmla="*/ 0 h 513"/>
                    <a:gd name="T52" fmla="*/ 284 w 516"/>
                    <a:gd name="T53" fmla="*/ 2 h 513"/>
                    <a:gd name="T54" fmla="*/ 334 w 516"/>
                    <a:gd name="T55" fmla="*/ 12 h 513"/>
                    <a:gd name="T56" fmla="*/ 380 w 516"/>
                    <a:gd name="T57" fmla="*/ 30 h 513"/>
                    <a:gd name="T58" fmla="*/ 422 w 516"/>
                    <a:gd name="T59" fmla="*/ 58 h 513"/>
                    <a:gd name="T60" fmla="*/ 456 w 516"/>
                    <a:gd name="T61" fmla="*/ 94 h 513"/>
                    <a:gd name="T62" fmla="*/ 484 w 516"/>
                    <a:gd name="T63" fmla="*/ 134 h 513"/>
                    <a:gd name="T64" fmla="*/ 504 w 516"/>
                    <a:gd name="T65" fmla="*/ 180 h 513"/>
                    <a:gd name="T66" fmla="*/ 514 w 516"/>
                    <a:gd name="T67" fmla="*/ 23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6" h="513">
                      <a:moveTo>
                        <a:pt x="516" y="258"/>
                      </a:moveTo>
                      <a:lnTo>
                        <a:pt x="516" y="258"/>
                      </a:lnTo>
                      <a:lnTo>
                        <a:pt x="514" y="284"/>
                      </a:lnTo>
                      <a:lnTo>
                        <a:pt x="510" y="310"/>
                      </a:lnTo>
                      <a:lnTo>
                        <a:pt x="504" y="333"/>
                      </a:lnTo>
                      <a:lnTo>
                        <a:pt x="496" y="357"/>
                      </a:lnTo>
                      <a:lnTo>
                        <a:pt x="484" y="379"/>
                      </a:lnTo>
                      <a:lnTo>
                        <a:pt x="472" y="401"/>
                      </a:lnTo>
                      <a:lnTo>
                        <a:pt x="456" y="419"/>
                      </a:lnTo>
                      <a:lnTo>
                        <a:pt x="440" y="439"/>
                      </a:lnTo>
                      <a:lnTo>
                        <a:pt x="422" y="455"/>
                      </a:lnTo>
                      <a:lnTo>
                        <a:pt x="402" y="469"/>
                      </a:lnTo>
                      <a:lnTo>
                        <a:pt x="380" y="483"/>
                      </a:lnTo>
                      <a:lnTo>
                        <a:pt x="358" y="493"/>
                      </a:lnTo>
                      <a:lnTo>
                        <a:pt x="334" y="501"/>
                      </a:lnTo>
                      <a:lnTo>
                        <a:pt x="310" y="509"/>
                      </a:lnTo>
                      <a:lnTo>
                        <a:pt x="284" y="513"/>
                      </a:lnTo>
                      <a:lnTo>
                        <a:pt x="258" y="513"/>
                      </a:lnTo>
                      <a:lnTo>
                        <a:pt x="258" y="513"/>
                      </a:lnTo>
                      <a:lnTo>
                        <a:pt x="232" y="513"/>
                      </a:lnTo>
                      <a:lnTo>
                        <a:pt x="206" y="509"/>
                      </a:lnTo>
                      <a:lnTo>
                        <a:pt x="182" y="501"/>
                      </a:lnTo>
                      <a:lnTo>
                        <a:pt x="158" y="493"/>
                      </a:lnTo>
                      <a:lnTo>
                        <a:pt x="136" y="483"/>
                      </a:lnTo>
                      <a:lnTo>
                        <a:pt x="114" y="469"/>
                      </a:lnTo>
                      <a:lnTo>
                        <a:pt x="94" y="455"/>
                      </a:lnTo>
                      <a:lnTo>
                        <a:pt x="76" y="439"/>
                      </a:lnTo>
                      <a:lnTo>
                        <a:pt x="60" y="419"/>
                      </a:lnTo>
                      <a:lnTo>
                        <a:pt x="44" y="401"/>
                      </a:lnTo>
                      <a:lnTo>
                        <a:pt x="32" y="379"/>
                      </a:lnTo>
                      <a:lnTo>
                        <a:pt x="22" y="357"/>
                      </a:lnTo>
                      <a:lnTo>
                        <a:pt x="12" y="333"/>
                      </a:lnTo>
                      <a:lnTo>
                        <a:pt x="6" y="310"/>
                      </a:lnTo>
                      <a:lnTo>
                        <a:pt x="2" y="284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30"/>
                      </a:lnTo>
                      <a:lnTo>
                        <a:pt x="6" y="206"/>
                      </a:lnTo>
                      <a:lnTo>
                        <a:pt x="12" y="180"/>
                      </a:lnTo>
                      <a:lnTo>
                        <a:pt x="22" y="158"/>
                      </a:lnTo>
                      <a:lnTo>
                        <a:pt x="32" y="134"/>
                      </a:lnTo>
                      <a:lnTo>
                        <a:pt x="44" y="114"/>
                      </a:lnTo>
                      <a:lnTo>
                        <a:pt x="60" y="94"/>
                      </a:lnTo>
                      <a:lnTo>
                        <a:pt x="76" y="76"/>
                      </a:lnTo>
                      <a:lnTo>
                        <a:pt x="94" y="58"/>
                      </a:lnTo>
                      <a:lnTo>
                        <a:pt x="114" y="44"/>
                      </a:lnTo>
                      <a:lnTo>
                        <a:pt x="136" y="30"/>
                      </a:lnTo>
                      <a:lnTo>
                        <a:pt x="158" y="20"/>
                      </a:lnTo>
                      <a:lnTo>
                        <a:pt x="182" y="12"/>
                      </a:lnTo>
                      <a:lnTo>
                        <a:pt x="206" y="6"/>
                      </a:lnTo>
                      <a:lnTo>
                        <a:pt x="232" y="2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84" y="2"/>
                      </a:lnTo>
                      <a:lnTo>
                        <a:pt x="310" y="6"/>
                      </a:lnTo>
                      <a:lnTo>
                        <a:pt x="334" y="12"/>
                      </a:lnTo>
                      <a:lnTo>
                        <a:pt x="358" y="20"/>
                      </a:lnTo>
                      <a:lnTo>
                        <a:pt x="380" y="30"/>
                      </a:lnTo>
                      <a:lnTo>
                        <a:pt x="402" y="44"/>
                      </a:lnTo>
                      <a:lnTo>
                        <a:pt x="422" y="58"/>
                      </a:lnTo>
                      <a:lnTo>
                        <a:pt x="440" y="76"/>
                      </a:lnTo>
                      <a:lnTo>
                        <a:pt x="456" y="94"/>
                      </a:lnTo>
                      <a:lnTo>
                        <a:pt x="472" y="114"/>
                      </a:lnTo>
                      <a:lnTo>
                        <a:pt x="484" y="134"/>
                      </a:lnTo>
                      <a:lnTo>
                        <a:pt x="496" y="158"/>
                      </a:lnTo>
                      <a:lnTo>
                        <a:pt x="504" y="180"/>
                      </a:lnTo>
                      <a:lnTo>
                        <a:pt x="510" y="206"/>
                      </a:lnTo>
                      <a:lnTo>
                        <a:pt x="514" y="230"/>
                      </a:lnTo>
                      <a:lnTo>
                        <a:pt x="516" y="258"/>
                      </a:ln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945AB57B-C13E-4259-942F-782881808977}"/>
                  </a:ext>
                </a:extLst>
              </p:cNvPr>
              <p:cNvSpPr/>
              <p:nvPr/>
            </p:nvSpPr>
            <p:spPr>
              <a:xfrm>
                <a:off x="1128190" y="5815415"/>
                <a:ext cx="305584" cy="305584"/>
              </a:xfrm>
              <a:custGeom>
                <a:avLst/>
                <a:gdLst>
                  <a:gd name="connsiteX0" fmla="*/ 152792 w 305584"/>
                  <a:gd name="connsiteY0" fmla="*/ 59791 h 305584"/>
                  <a:gd name="connsiteX1" fmla="*/ 59791 w 305584"/>
                  <a:gd name="connsiteY1" fmla="*/ 152790 h 305584"/>
                  <a:gd name="connsiteX2" fmla="*/ 152792 w 305584"/>
                  <a:gd name="connsiteY2" fmla="*/ 245789 h 305584"/>
                  <a:gd name="connsiteX3" fmla="*/ 245793 w 305584"/>
                  <a:gd name="connsiteY3" fmla="*/ 152790 h 305584"/>
                  <a:gd name="connsiteX4" fmla="*/ 152792 w 305584"/>
                  <a:gd name="connsiteY4" fmla="*/ 59791 h 305584"/>
                  <a:gd name="connsiteX5" fmla="*/ 152792 w 305584"/>
                  <a:gd name="connsiteY5" fmla="*/ 0 h 305584"/>
                  <a:gd name="connsiteX6" fmla="*/ 305584 w 305584"/>
                  <a:gd name="connsiteY6" fmla="*/ 152792 h 305584"/>
                  <a:gd name="connsiteX7" fmla="*/ 152792 w 305584"/>
                  <a:gd name="connsiteY7" fmla="*/ 305584 h 305584"/>
                  <a:gd name="connsiteX8" fmla="*/ 0 w 305584"/>
                  <a:gd name="connsiteY8" fmla="*/ 152792 h 305584"/>
                  <a:gd name="connsiteX9" fmla="*/ 152792 w 305584"/>
                  <a:gd name="connsiteY9" fmla="*/ 0 h 30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584" h="305584">
                    <a:moveTo>
                      <a:pt x="152792" y="59791"/>
                    </a:moveTo>
                    <a:cubicBezTo>
                      <a:pt x="101429" y="59791"/>
                      <a:pt x="59791" y="101428"/>
                      <a:pt x="59791" y="152790"/>
                    </a:cubicBezTo>
                    <a:cubicBezTo>
                      <a:pt x="59791" y="204152"/>
                      <a:pt x="101429" y="245789"/>
                      <a:pt x="152792" y="245789"/>
                    </a:cubicBezTo>
                    <a:cubicBezTo>
                      <a:pt x="204155" y="245789"/>
                      <a:pt x="245793" y="204152"/>
                      <a:pt x="245793" y="152790"/>
                    </a:cubicBezTo>
                    <a:cubicBezTo>
                      <a:pt x="245793" y="101428"/>
                      <a:pt x="204155" y="59791"/>
                      <a:pt x="152792" y="59791"/>
                    </a:cubicBezTo>
                    <a:close/>
                    <a:moveTo>
                      <a:pt x="152792" y="0"/>
                    </a:moveTo>
                    <a:cubicBezTo>
                      <a:pt x="237177" y="0"/>
                      <a:pt x="305584" y="68407"/>
                      <a:pt x="305584" y="152792"/>
                    </a:cubicBezTo>
                    <a:cubicBezTo>
                      <a:pt x="305584" y="237177"/>
                      <a:pt x="237177" y="305584"/>
                      <a:pt x="152792" y="305584"/>
                    </a:cubicBezTo>
                    <a:cubicBezTo>
                      <a:pt x="68407" y="305584"/>
                      <a:pt x="0" y="237177"/>
                      <a:pt x="0" y="152792"/>
                    </a:cubicBezTo>
                    <a:cubicBezTo>
                      <a:pt x="0" y="68407"/>
                      <a:pt x="68407" y="0"/>
                      <a:pt x="152792" y="0"/>
                    </a:cubicBez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A021FD-C8BE-43A8-8237-8478ED08B886}"/>
              </a:ext>
            </a:extLst>
          </p:cNvPr>
          <p:cNvSpPr/>
          <p:nvPr userDrawn="1"/>
        </p:nvSpPr>
        <p:spPr>
          <a:xfrm flipH="1" flipV="1">
            <a:off x="0" y="0"/>
            <a:ext cx="19477037" cy="1097280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3471561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5033156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3591883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359188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044E26-F1D5-40DB-BC84-63C129DD03A2}"/>
              </a:ext>
            </a:extLst>
          </p:cNvPr>
          <p:cNvGrpSpPr/>
          <p:nvPr userDrawn="1"/>
        </p:nvGrpSpPr>
        <p:grpSpPr>
          <a:xfrm flipH="1">
            <a:off x="12345830" y="-400185"/>
            <a:ext cx="10264446" cy="11773170"/>
            <a:chOff x="6996011" y="-3824822"/>
            <a:chExt cx="14368086" cy="1647998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60D2A8C-80FA-4043-A4BE-EA181F812E08}"/>
                </a:ext>
              </a:extLst>
            </p:cNvPr>
            <p:cNvSpPr/>
            <p:nvPr/>
          </p:nvSpPr>
          <p:spPr>
            <a:xfrm>
              <a:off x="6996011" y="-3824822"/>
              <a:ext cx="7817323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5DD3319-7381-49D6-9315-B6E73B7BADEE}"/>
                </a:ext>
              </a:extLst>
            </p:cNvPr>
            <p:cNvSpPr/>
            <p:nvPr/>
          </p:nvSpPr>
          <p:spPr>
            <a:xfrm flipH="1">
              <a:off x="13546775" y="3868757"/>
              <a:ext cx="7817322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501216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70150A3-6165-40F2-AFF7-DCD04C5A038F}"/>
              </a:ext>
            </a:extLst>
          </p:cNvPr>
          <p:cNvSpPr/>
          <p:nvPr userDrawn="1"/>
        </p:nvSpPr>
        <p:spPr>
          <a:xfrm>
            <a:off x="0" y="9766851"/>
            <a:ext cx="18039806" cy="1205949"/>
          </a:xfrm>
          <a:custGeom>
            <a:avLst/>
            <a:gdLst>
              <a:gd name="connsiteX0" fmla="*/ 1017668 w 18039806"/>
              <a:gd name="connsiteY0" fmla="*/ 22 h 1205949"/>
              <a:gd name="connsiteX1" fmla="*/ 1155689 w 18039806"/>
              <a:gd name="connsiteY1" fmla="*/ 4600 h 1205949"/>
              <a:gd name="connsiteX2" fmla="*/ 18039806 w 18039806"/>
              <a:gd name="connsiteY2" fmla="*/ 1205947 h 1205949"/>
              <a:gd name="connsiteX3" fmla="*/ 0 w 18039806"/>
              <a:gd name="connsiteY3" fmla="*/ 1205949 h 1205949"/>
              <a:gd name="connsiteX4" fmla="*/ 0 w 18039806"/>
              <a:gd name="connsiteY4" fmla="*/ 326707 h 1205949"/>
              <a:gd name="connsiteX5" fmla="*/ 37432 w 18039806"/>
              <a:gd name="connsiteY5" fmla="*/ 298589 h 1205949"/>
              <a:gd name="connsiteX6" fmla="*/ 617958 w 18039806"/>
              <a:gd name="connsiteY6" fmla="*/ 47178 h 1205949"/>
              <a:gd name="connsiteX7" fmla="*/ 1017668 w 18039806"/>
              <a:gd name="connsiteY7" fmla="*/ 22 h 12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39806" h="1205949">
                <a:moveTo>
                  <a:pt x="1017668" y="22"/>
                </a:moveTo>
                <a:cubicBezTo>
                  <a:pt x="1063343" y="-201"/>
                  <a:pt x="1109373" y="1304"/>
                  <a:pt x="1155689" y="4600"/>
                </a:cubicBezTo>
                <a:lnTo>
                  <a:pt x="18039806" y="1205947"/>
                </a:lnTo>
                <a:lnTo>
                  <a:pt x="0" y="1205949"/>
                </a:lnTo>
                <a:lnTo>
                  <a:pt x="0" y="326707"/>
                </a:lnTo>
                <a:lnTo>
                  <a:pt x="37432" y="298589"/>
                </a:lnTo>
                <a:cubicBezTo>
                  <a:pt x="212478" y="182383"/>
                  <a:pt x="408603" y="96311"/>
                  <a:pt x="617958" y="47178"/>
                </a:cubicBezTo>
                <a:cubicBezTo>
                  <a:pt x="746794" y="16944"/>
                  <a:pt x="880639" y="695"/>
                  <a:pt x="1017668" y="22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42A5F93-C136-46EA-B01A-AAB30F5B769F}"/>
              </a:ext>
            </a:extLst>
          </p:cNvPr>
          <p:cNvSpPr/>
          <p:nvPr userDrawn="1"/>
        </p:nvSpPr>
        <p:spPr>
          <a:xfrm flipH="1">
            <a:off x="1510055" y="0"/>
            <a:ext cx="17966983" cy="1205946"/>
          </a:xfrm>
          <a:custGeom>
            <a:avLst/>
            <a:gdLst>
              <a:gd name="connsiteX0" fmla="*/ 17966983 w 17966983"/>
              <a:gd name="connsiteY0" fmla="*/ 0 h 1205946"/>
              <a:gd name="connsiteX1" fmla="*/ 0 w 17966983"/>
              <a:gd name="connsiteY1" fmla="*/ 0 h 1205946"/>
              <a:gd name="connsiteX2" fmla="*/ 0 w 17966983"/>
              <a:gd name="connsiteY2" fmla="*/ 927978 h 1205946"/>
              <a:gd name="connsiteX3" fmla="*/ 146390 w 17966983"/>
              <a:gd name="connsiteY3" fmla="*/ 1013268 h 1205946"/>
              <a:gd name="connsiteX4" fmla="*/ 545134 w 17966983"/>
              <a:gd name="connsiteY4" fmla="*/ 1158769 h 1205946"/>
              <a:gd name="connsiteX5" fmla="*/ 944844 w 17966983"/>
              <a:gd name="connsiteY5" fmla="*/ 1205925 h 1205946"/>
              <a:gd name="connsiteX6" fmla="*/ 1082866 w 17966983"/>
              <a:gd name="connsiteY6" fmla="*/ 1201347 h 1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6983" h="1205946">
                <a:moveTo>
                  <a:pt x="17966983" y="0"/>
                </a:moveTo>
                <a:lnTo>
                  <a:pt x="0" y="0"/>
                </a:lnTo>
                <a:lnTo>
                  <a:pt x="0" y="927978"/>
                </a:lnTo>
                <a:lnTo>
                  <a:pt x="146390" y="1013268"/>
                </a:lnTo>
                <a:cubicBezTo>
                  <a:pt x="271874" y="1076841"/>
                  <a:pt x="405564" y="1126014"/>
                  <a:pt x="545134" y="1158769"/>
                </a:cubicBezTo>
                <a:cubicBezTo>
                  <a:pt x="673972" y="1189003"/>
                  <a:pt x="807816" y="1205254"/>
                  <a:pt x="944844" y="1205925"/>
                </a:cubicBezTo>
                <a:cubicBezTo>
                  <a:pt x="990520" y="1206150"/>
                  <a:pt x="1036550" y="1204643"/>
                  <a:pt x="1082866" y="1201347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A1BBC5-8548-4CD2-B314-04F28E5ED1C5}"/>
              </a:ext>
            </a:extLst>
          </p:cNvPr>
          <p:cNvSpPr txBox="1"/>
          <p:nvPr userDrawn="1"/>
        </p:nvSpPr>
        <p:spPr>
          <a:xfrm rot="10800000" flipV="1">
            <a:off x="17804923" y="157598"/>
            <a:ext cx="1783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4000" b="1" i="0" smtClean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13800" b="1" i="0" dirty="0">
              <a:solidFill>
                <a:schemeClr val="bg1">
                  <a:lumMod val="8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3A1E2A-DA33-447C-992F-394C3388F45A}"/>
              </a:ext>
            </a:extLst>
          </p:cNvPr>
          <p:cNvSpPr txBox="1"/>
          <p:nvPr userDrawn="1"/>
        </p:nvSpPr>
        <p:spPr>
          <a:xfrm>
            <a:off x="17076416" y="249921"/>
            <a:ext cx="1911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spc="300" dirty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СТРАНИЦА</a:t>
            </a:r>
            <a:r>
              <a:rPr lang="en-US" sz="1400" spc="300" dirty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/</a:t>
            </a:r>
            <a:endParaRPr lang="id-ID" sz="1400" spc="300" dirty="0">
              <a:solidFill>
                <a:schemeClr val="bg1">
                  <a:lumMod val="8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60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51" r:id="rId2"/>
    <p:sldLayoutId id="2147483665" r:id="rId3"/>
    <p:sldLayoutId id="2147483666" r:id="rId4"/>
    <p:sldLayoutId id="2147483671" r:id="rId5"/>
    <p:sldLayoutId id="2147483672" r:id="rId6"/>
    <p:sldLayoutId id="2147483681" r:id="rId7"/>
    <p:sldLayoutId id="2147483686" r:id="rId8"/>
    <p:sldLayoutId id="2147483689" r:id="rId9"/>
    <p:sldLayoutId id="2147483690" r:id="rId10"/>
    <p:sldLayoutId id="2147483692" r:id="rId11"/>
    <p:sldLayoutId id="2147483700" r:id="rId12"/>
    <p:sldLayoutId id="2147483703" r:id="rId13"/>
    <p:sldLayoutId id="2147483706" r:id="rId14"/>
    <p:sldLayoutId id="2147483707" r:id="rId15"/>
  </p:sldLayoutIdLst>
  <p:txStyles>
    <p:titleStyle>
      <a:lvl1pPr algn="l" defTabSz="1460754" rtl="0" eaLnBrk="1" latinLnBrk="0" hangingPunct="1">
        <a:lnSpc>
          <a:spcPct val="90000"/>
        </a:lnSpc>
        <a:spcBef>
          <a:spcPct val="0"/>
        </a:spcBef>
        <a:buNone/>
        <a:defRPr sz="70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189" indent="-365189" algn="l" defTabSz="1460754" rtl="0" eaLnBrk="1" latinLnBrk="0" hangingPunct="1">
        <a:lnSpc>
          <a:spcPct val="90000"/>
        </a:lnSpc>
        <a:spcBef>
          <a:spcPts val="1598"/>
        </a:spcBef>
        <a:buFont typeface="Arial" panose="020B0604020202020204" pitchFamily="34" charset="0"/>
        <a:buChar char="•"/>
        <a:defRPr sz="4473" kern="1200">
          <a:solidFill>
            <a:schemeClr val="tx1"/>
          </a:solidFill>
          <a:latin typeface="+mn-lt"/>
          <a:ea typeface="+mn-ea"/>
          <a:cs typeface="+mn-cs"/>
        </a:defRPr>
      </a:lvl1pPr>
      <a:lvl2pPr marL="1095566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3834" kern="1200">
          <a:solidFill>
            <a:schemeClr val="tx1"/>
          </a:solidFill>
          <a:latin typeface="+mn-lt"/>
          <a:ea typeface="+mn-ea"/>
          <a:cs typeface="+mn-cs"/>
        </a:defRPr>
      </a:lvl2pPr>
      <a:lvl3pPr marL="1825943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3195" kern="1200">
          <a:solidFill>
            <a:schemeClr val="tx1"/>
          </a:solidFill>
          <a:latin typeface="+mn-lt"/>
          <a:ea typeface="+mn-ea"/>
          <a:cs typeface="+mn-cs"/>
        </a:defRPr>
      </a:lvl3pPr>
      <a:lvl4pPr marL="2556320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4pPr>
      <a:lvl5pPr marL="3286697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5pPr>
      <a:lvl6pPr marL="4017074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6pPr>
      <a:lvl7pPr marL="4747451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7pPr>
      <a:lvl8pPr marL="5477828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8pPr>
      <a:lvl9pPr marL="6208205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1pPr>
      <a:lvl2pPr marL="730377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2pPr>
      <a:lvl3pPr marL="1460754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3pPr>
      <a:lvl4pPr marL="2191131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4pPr>
      <a:lvl5pPr marL="2921508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5pPr>
      <a:lvl6pPr marL="3651885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6pPr>
      <a:lvl7pPr marL="4382262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7pPr>
      <a:lvl8pPr marL="5112639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8pPr>
      <a:lvl9pPr marL="5843016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svg"/><Relationship Id="rId18" Type="http://schemas.openxmlformats.org/officeDocument/2006/relationships/image" Target="../media/image65.png"/><Relationship Id="rId3" Type="http://schemas.openxmlformats.org/officeDocument/2006/relationships/image" Target="../media/image53.svg"/><Relationship Id="rId21" Type="http://schemas.openxmlformats.org/officeDocument/2006/relationships/image" Target="../media/image68.png"/><Relationship Id="rId7" Type="http://schemas.microsoft.com/office/2007/relationships/hdphoto" Target="../media/hdphoto15.wdp"/><Relationship Id="rId12" Type="http://schemas.openxmlformats.org/officeDocument/2006/relationships/image" Target="../media/image59.png"/><Relationship Id="rId17" Type="http://schemas.openxmlformats.org/officeDocument/2006/relationships/image" Target="../media/image64.svg"/><Relationship Id="rId25" Type="http://schemas.openxmlformats.org/officeDocument/2006/relationships/image" Target="../media/image71.png"/><Relationship Id="rId2" Type="http://schemas.openxmlformats.org/officeDocument/2006/relationships/image" Target="../media/image52.pn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png"/><Relationship Id="rId11" Type="http://schemas.microsoft.com/office/2007/relationships/hdphoto" Target="../media/hdphoto17.wdp"/><Relationship Id="rId24" Type="http://schemas.microsoft.com/office/2007/relationships/hdphoto" Target="../media/hdphoto18.wdp"/><Relationship Id="rId5" Type="http://schemas.openxmlformats.org/officeDocument/2006/relationships/image" Target="../media/image55.svg"/><Relationship Id="rId15" Type="http://schemas.openxmlformats.org/officeDocument/2006/relationships/image" Target="../media/image62.svg"/><Relationship Id="rId23" Type="http://schemas.openxmlformats.org/officeDocument/2006/relationships/image" Target="../media/image70.png"/><Relationship Id="rId10" Type="http://schemas.openxmlformats.org/officeDocument/2006/relationships/image" Target="../media/image58.png"/><Relationship Id="rId19" Type="http://schemas.openxmlformats.org/officeDocument/2006/relationships/image" Target="../media/image66.svg"/><Relationship Id="rId4" Type="http://schemas.openxmlformats.org/officeDocument/2006/relationships/image" Target="../media/image54.png"/><Relationship Id="rId9" Type="http://schemas.microsoft.com/office/2007/relationships/hdphoto" Target="../media/hdphoto16.wdp"/><Relationship Id="rId14" Type="http://schemas.openxmlformats.org/officeDocument/2006/relationships/image" Target="../media/image61.png"/><Relationship Id="rId22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3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2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image" Target="../media/image15.svg"/><Relationship Id="rId7" Type="http://schemas.microsoft.com/office/2007/relationships/hdphoto" Target="../media/hdphoto9.wdp"/><Relationship Id="rId12" Type="http://schemas.openxmlformats.org/officeDocument/2006/relationships/chart" Target="../charts/chart1.xml"/><Relationship Id="rId2" Type="http://schemas.openxmlformats.org/officeDocument/2006/relationships/image" Target="../media/image14.png"/><Relationship Id="rId16" Type="http://schemas.microsoft.com/office/2007/relationships/hdphoto" Target="../media/hdphoto13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microsoft.com/office/2007/relationships/hdphoto" Target="../media/hdphoto11.wdp"/><Relationship Id="rId5" Type="http://schemas.openxmlformats.org/officeDocument/2006/relationships/image" Target="../media/image17.svg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microsoft.com/office/2007/relationships/hdphoto" Target="../media/hdphoto10.wdp"/><Relationship Id="rId14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56B5AF-4560-4D61-97D4-3CE4AD76F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1" y="-8484"/>
            <a:ext cx="19492119" cy="1098128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BFCA65A-C40B-4466-8D14-5822A20D1BCB}"/>
              </a:ext>
            </a:extLst>
          </p:cNvPr>
          <p:cNvSpPr/>
          <p:nvPr/>
        </p:nvSpPr>
        <p:spPr>
          <a:xfrm>
            <a:off x="0" y="-8484"/>
            <a:ext cx="19492119" cy="10981284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1000"/>
                </a:schemeClr>
              </a:gs>
              <a:gs pos="100000">
                <a:srgbClr val="212837">
                  <a:alpha val="9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01AE3DD-22E5-4B75-A9C7-DD06C667643C}"/>
              </a:ext>
            </a:extLst>
          </p:cNvPr>
          <p:cNvSpPr/>
          <p:nvPr/>
        </p:nvSpPr>
        <p:spPr>
          <a:xfrm>
            <a:off x="3189930" y="2698955"/>
            <a:ext cx="4960018" cy="5574890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solidFill>
            <a:schemeClr val="bg1">
              <a:alpha val="2000"/>
            </a:schemeClr>
          </a:solidFill>
          <a:ln w="95250">
            <a:noFill/>
          </a:ln>
          <a:effectLst>
            <a:outerShdw blurRad="1270000" sx="88000" sy="8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B8302FD-6E80-4CB3-BE59-E4F3431D9A77}"/>
              </a:ext>
            </a:extLst>
          </p:cNvPr>
          <p:cNvSpPr/>
          <p:nvPr/>
        </p:nvSpPr>
        <p:spPr>
          <a:xfrm>
            <a:off x="3625263" y="3188255"/>
            <a:ext cx="4089353" cy="4596291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 w="95250">
            <a:noFill/>
          </a:ln>
          <a:effectLst>
            <a:outerShdw blurRad="1270000" sx="88000" sy="8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070FD1F-BB03-4AE8-A81D-503961ADFE55}"/>
              </a:ext>
            </a:extLst>
          </p:cNvPr>
          <p:cNvSpPr/>
          <p:nvPr/>
        </p:nvSpPr>
        <p:spPr>
          <a:xfrm>
            <a:off x="4080058" y="3699428"/>
            <a:ext cx="3179764" cy="3573943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95250">
            <a:noFill/>
          </a:ln>
          <a:effectLst>
            <a:outerShdw blurRad="1270000" sx="88000" sy="8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208B7E6-5FAE-4A80-9040-00544E751662}"/>
              </a:ext>
            </a:extLst>
          </p:cNvPr>
          <p:cNvSpPr txBox="1">
            <a:spLocks/>
          </p:cNvSpPr>
          <p:nvPr/>
        </p:nvSpPr>
        <p:spPr>
          <a:xfrm>
            <a:off x="8165029" y="4206226"/>
            <a:ext cx="10441626" cy="2560345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8800" b="1" dirty="0">
                <a:solidFill>
                  <a:schemeClr val="bg1"/>
                </a:solidFill>
                <a:latin typeface="Montserrat" pitchFamily="2" charset="-52"/>
              </a:rPr>
              <a:t>ИНВЕСТИРУЙТЕ </a:t>
            </a:r>
          </a:p>
          <a:p>
            <a:pPr algn="l"/>
            <a:r>
              <a:rPr lang="ru-RU" sz="8800" b="1" dirty="0">
                <a:solidFill>
                  <a:schemeClr val="bg1"/>
                </a:solidFill>
                <a:latin typeface="Montserrat" pitchFamily="2" charset="-52"/>
              </a:rPr>
              <a:t>В УЗБЕКИСТАН!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59B65801-20D2-4567-85AF-499488780237}"/>
              </a:ext>
            </a:extLst>
          </p:cNvPr>
          <p:cNvSpPr/>
          <p:nvPr/>
        </p:nvSpPr>
        <p:spPr>
          <a:xfrm flipH="1">
            <a:off x="1510055" y="0"/>
            <a:ext cx="17966983" cy="1205946"/>
          </a:xfrm>
          <a:custGeom>
            <a:avLst/>
            <a:gdLst>
              <a:gd name="connsiteX0" fmla="*/ 17966983 w 17966983"/>
              <a:gd name="connsiteY0" fmla="*/ 0 h 1205946"/>
              <a:gd name="connsiteX1" fmla="*/ 0 w 17966983"/>
              <a:gd name="connsiteY1" fmla="*/ 0 h 1205946"/>
              <a:gd name="connsiteX2" fmla="*/ 0 w 17966983"/>
              <a:gd name="connsiteY2" fmla="*/ 927978 h 1205946"/>
              <a:gd name="connsiteX3" fmla="*/ 146390 w 17966983"/>
              <a:gd name="connsiteY3" fmla="*/ 1013268 h 1205946"/>
              <a:gd name="connsiteX4" fmla="*/ 545134 w 17966983"/>
              <a:gd name="connsiteY4" fmla="*/ 1158769 h 1205946"/>
              <a:gd name="connsiteX5" fmla="*/ 944844 w 17966983"/>
              <a:gd name="connsiteY5" fmla="*/ 1205925 h 1205946"/>
              <a:gd name="connsiteX6" fmla="*/ 1082866 w 17966983"/>
              <a:gd name="connsiteY6" fmla="*/ 1201347 h 1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6983" h="1205946">
                <a:moveTo>
                  <a:pt x="17966983" y="0"/>
                </a:moveTo>
                <a:lnTo>
                  <a:pt x="0" y="0"/>
                </a:lnTo>
                <a:lnTo>
                  <a:pt x="0" y="927978"/>
                </a:lnTo>
                <a:lnTo>
                  <a:pt x="146390" y="1013268"/>
                </a:lnTo>
                <a:cubicBezTo>
                  <a:pt x="271874" y="1076841"/>
                  <a:pt x="405564" y="1126014"/>
                  <a:pt x="545134" y="1158769"/>
                </a:cubicBezTo>
                <a:cubicBezTo>
                  <a:pt x="673972" y="1189003"/>
                  <a:pt x="807816" y="1205254"/>
                  <a:pt x="944844" y="1205925"/>
                </a:cubicBezTo>
                <a:cubicBezTo>
                  <a:pt x="990520" y="1206150"/>
                  <a:pt x="1036550" y="1204643"/>
                  <a:pt x="1082866" y="1201347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4257507B-A858-42B2-9640-E2FBD08D917E}"/>
              </a:ext>
            </a:extLst>
          </p:cNvPr>
          <p:cNvSpPr/>
          <p:nvPr/>
        </p:nvSpPr>
        <p:spPr>
          <a:xfrm>
            <a:off x="0" y="9766851"/>
            <a:ext cx="18039806" cy="1205949"/>
          </a:xfrm>
          <a:custGeom>
            <a:avLst/>
            <a:gdLst>
              <a:gd name="connsiteX0" fmla="*/ 1017668 w 18039806"/>
              <a:gd name="connsiteY0" fmla="*/ 22 h 1205949"/>
              <a:gd name="connsiteX1" fmla="*/ 1155689 w 18039806"/>
              <a:gd name="connsiteY1" fmla="*/ 4600 h 1205949"/>
              <a:gd name="connsiteX2" fmla="*/ 18039806 w 18039806"/>
              <a:gd name="connsiteY2" fmla="*/ 1205947 h 1205949"/>
              <a:gd name="connsiteX3" fmla="*/ 0 w 18039806"/>
              <a:gd name="connsiteY3" fmla="*/ 1205949 h 1205949"/>
              <a:gd name="connsiteX4" fmla="*/ 0 w 18039806"/>
              <a:gd name="connsiteY4" fmla="*/ 326707 h 1205949"/>
              <a:gd name="connsiteX5" fmla="*/ 37432 w 18039806"/>
              <a:gd name="connsiteY5" fmla="*/ 298589 h 1205949"/>
              <a:gd name="connsiteX6" fmla="*/ 617958 w 18039806"/>
              <a:gd name="connsiteY6" fmla="*/ 47178 h 1205949"/>
              <a:gd name="connsiteX7" fmla="*/ 1017668 w 18039806"/>
              <a:gd name="connsiteY7" fmla="*/ 22 h 12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39806" h="1205949">
                <a:moveTo>
                  <a:pt x="1017668" y="22"/>
                </a:moveTo>
                <a:cubicBezTo>
                  <a:pt x="1063343" y="-201"/>
                  <a:pt x="1109373" y="1304"/>
                  <a:pt x="1155689" y="4600"/>
                </a:cubicBezTo>
                <a:lnTo>
                  <a:pt x="18039806" y="1205947"/>
                </a:lnTo>
                <a:lnTo>
                  <a:pt x="0" y="1205949"/>
                </a:lnTo>
                <a:lnTo>
                  <a:pt x="0" y="326707"/>
                </a:lnTo>
                <a:lnTo>
                  <a:pt x="37432" y="298589"/>
                </a:lnTo>
                <a:cubicBezTo>
                  <a:pt x="212478" y="182383"/>
                  <a:pt x="408603" y="96311"/>
                  <a:pt x="617958" y="47178"/>
                </a:cubicBezTo>
                <a:cubicBezTo>
                  <a:pt x="746794" y="16944"/>
                  <a:pt x="880639" y="695"/>
                  <a:pt x="1017668" y="22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37F9AE-187C-4CB5-8B3E-0C01D38AD7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614" y="4657723"/>
            <a:ext cx="29146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6057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3593C228-2DD0-4BA9-A13C-5C9C78C4A69D}"/>
              </a:ext>
            </a:extLst>
          </p:cNvPr>
          <p:cNvSpPr txBox="1"/>
          <p:nvPr/>
        </p:nvSpPr>
        <p:spPr>
          <a:xfrm>
            <a:off x="4323233" y="1263992"/>
            <a:ext cx="108305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КОНКУРЕНТНЫЕ ЗАТРАТЫ НА ВЕДЕНИЕ БИЗНЕСА</a:t>
            </a:r>
            <a:endParaRPr lang="en-US" sz="4800" b="1" dirty="0">
              <a:solidFill>
                <a:srgbClr val="3E549F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F48BBBA-7C23-49B6-9A8C-C2642F8C7247}"/>
              </a:ext>
            </a:extLst>
          </p:cNvPr>
          <p:cNvSpPr/>
          <p:nvPr/>
        </p:nvSpPr>
        <p:spPr>
          <a:xfrm>
            <a:off x="2185936" y="3483188"/>
            <a:ext cx="2494130" cy="668055"/>
          </a:xfrm>
          <a:prstGeom prst="roundRect">
            <a:avLst>
              <a:gd name="adj" fmla="val 17556"/>
            </a:avLst>
          </a:prstGeom>
          <a:solidFill>
            <a:srgbClr val="3C529E"/>
          </a:solidFill>
          <a:ln>
            <a:noFill/>
          </a:ln>
          <a:effectLst>
            <a:outerShdw blurRad="50800" dist="50800" dir="5400000" sx="76000" sy="76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Montserrat" pitchFamily="2" charset="-52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E55EBF7-4693-465E-8E5D-55BD3E11CC92}"/>
              </a:ext>
            </a:extLst>
          </p:cNvPr>
          <p:cNvSpPr/>
          <p:nvPr/>
        </p:nvSpPr>
        <p:spPr>
          <a:xfrm>
            <a:off x="4820554" y="3483188"/>
            <a:ext cx="2494130" cy="668055"/>
          </a:xfrm>
          <a:prstGeom prst="roundRect">
            <a:avLst>
              <a:gd name="adj" fmla="val 14961"/>
            </a:avLst>
          </a:prstGeom>
          <a:solidFill>
            <a:srgbClr val="3C529E"/>
          </a:solidFill>
          <a:ln>
            <a:noFill/>
          </a:ln>
          <a:effectLst>
            <a:outerShdw blurRad="50800" dist="50800" dir="5400000" sx="76000" sy="76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Montserrat" pitchFamily="2" charset="-52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A9241527-69A7-4CD4-A2B4-0B18FAEC482B}"/>
              </a:ext>
            </a:extLst>
          </p:cNvPr>
          <p:cNvSpPr/>
          <p:nvPr/>
        </p:nvSpPr>
        <p:spPr>
          <a:xfrm>
            <a:off x="1861819" y="4051917"/>
            <a:ext cx="5747931" cy="4552281"/>
          </a:xfrm>
          <a:prstGeom prst="roundRect">
            <a:avLst>
              <a:gd name="adj" fmla="val 8307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Montserrat" pitchFamily="2" charset="-52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0397C1C-DF5F-4E35-ABBE-80692B0B0333}"/>
              </a:ext>
            </a:extLst>
          </p:cNvPr>
          <p:cNvSpPr/>
          <p:nvPr/>
        </p:nvSpPr>
        <p:spPr>
          <a:xfrm>
            <a:off x="2307993" y="3545844"/>
            <a:ext cx="2348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sz="24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ИНДИКАТОР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3EBCC0F-F43E-4165-AFBD-66CF22D566AB}"/>
              </a:ext>
            </a:extLst>
          </p:cNvPr>
          <p:cNvSpPr/>
          <p:nvPr/>
        </p:nvSpPr>
        <p:spPr>
          <a:xfrm>
            <a:off x="5537498" y="3529591"/>
            <a:ext cx="1146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sz="24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ЦЕНА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71BE41F-A08E-430C-8CF4-BCD3BDBAFB1D}"/>
              </a:ext>
            </a:extLst>
          </p:cNvPr>
          <p:cNvSpPr/>
          <p:nvPr/>
        </p:nvSpPr>
        <p:spPr>
          <a:xfrm>
            <a:off x="2601039" y="4385280"/>
            <a:ext cx="27079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Электричество</a:t>
            </a: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, </a:t>
            </a:r>
            <a:b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</a:br>
            <a:r>
              <a:rPr lang="en-US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$ </a:t>
            </a:r>
            <a:r>
              <a:rPr lang="ru-RU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за</a:t>
            </a:r>
            <a:r>
              <a:rPr lang="en-US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 1 </a:t>
            </a:r>
            <a:r>
              <a:rPr lang="ru-RU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кВт*ч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F46A7BC-0607-42DD-8EAD-170A7275F40D}"/>
              </a:ext>
            </a:extLst>
          </p:cNvPr>
          <p:cNvSpPr/>
          <p:nvPr/>
        </p:nvSpPr>
        <p:spPr>
          <a:xfrm>
            <a:off x="2582212" y="5481755"/>
            <a:ext cx="1890839" cy="830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ru-RU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Вода</a:t>
            </a: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, </a:t>
            </a:r>
            <a:b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</a:br>
            <a:r>
              <a:rPr lang="en-US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$ </a:t>
            </a:r>
            <a:r>
              <a:rPr lang="ru-RU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за</a:t>
            </a:r>
            <a:r>
              <a:rPr lang="en-US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 </a:t>
            </a:r>
            <a:r>
              <a:rPr lang="ru-RU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м </a:t>
            </a:r>
            <a:r>
              <a:rPr lang="en-US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³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67DF710-8B65-474F-87B2-14660872FF36}"/>
              </a:ext>
            </a:extLst>
          </p:cNvPr>
          <p:cNvSpPr/>
          <p:nvPr/>
        </p:nvSpPr>
        <p:spPr>
          <a:xfrm>
            <a:off x="2601039" y="6628589"/>
            <a:ext cx="29105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ru-RU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Природный газ</a:t>
            </a: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,</a:t>
            </a:r>
            <a:r>
              <a:rPr lang="ru-RU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$ </a:t>
            </a:r>
            <a:r>
              <a:rPr lang="ru-RU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за</a:t>
            </a:r>
            <a:r>
              <a:rPr lang="en-US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 </a:t>
            </a:r>
            <a:r>
              <a:rPr lang="ru-RU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м</a:t>
            </a:r>
            <a:r>
              <a:rPr lang="en-US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³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149EE00-7D68-4247-8BFA-59C5329E12F6}"/>
              </a:ext>
            </a:extLst>
          </p:cNvPr>
          <p:cNvSpPr/>
          <p:nvPr/>
        </p:nvSpPr>
        <p:spPr>
          <a:xfrm>
            <a:off x="2524894" y="7753691"/>
            <a:ext cx="2131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ru-RU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Зарплата</a:t>
            </a: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, </a:t>
            </a:r>
            <a:r>
              <a:rPr lang="en-US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$ 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187B586-8E6D-4157-9E91-2433A466C23B}"/>
              </a:ext>
            </a:extLst>
          </p:cNvPr>
          <p:cNvSpPr/>
          <p:nvPr/>
        </p:nvSpPr>
        <p:spPr>
          <a:xfrm>
            <a:off x="5045109" y="4469853"/>
            <a:ext cx="2258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0,06</a:t>
            </a:r>
            <a:endParaRPr lang="ru-RU" altLang="en-US" sz="3200" b="1" i="1" dirty="0">
              <a:solidFill>
                <a:srgbClr val="0070C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83E3883-9E09-4700-A947-1A3632CF9D53}"/>
              </a:ext>
            </a:extLst>
          </p:cNvPr>
          <p:cNvSpPr/>
          <p:nvPr/>
        </p:nvSpPr>
        <p:spPr>
          <a:xfrm>
            <a:off x="5045109" y="5559929"/>
            <a:ext cx="2258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0,06</a:t>
            </a:r>
            <a:endParaRPr lang="ru-RU" altLang="en-US" sz="3200" b="1" i="1" dirty="0">
              <a:solidFill>
                <a:srgbClr val="0070C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3A6FD55-4977-42FB-9604-F2CB51BF88EF}"/>
              </a:ext>
            </a:extLst>
          </p:cNvPr>
          <p:cNvSpPr/>
          <p:nvPr/>
        </p:nvSpPr>
        <p:spPr>
          <a:xfrm>
            <a:off x="5045109" y="6650004"/>
            <a:ext cx="2258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0,12</a:t>
            </a:r>
            <a:endParaRPr lang="ru-RU" altLang="en-US" sz="3200" b="1" i="1" dirty="0">
              <a:solidFill>
                <a:srgbClr val="0070C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32EAE2F-3262-414B-995A-8E28B4322549}"/>
              </a:ext>
            </a:extLst>
          </p:cNvPr>
          <p:cNvSpPr/>
          <p:nvPr/>
        </p:nvSpPr>
        <p:spPr>
          <a:xfrm>
            <a:off x="5045109" y="7692137"/>
            <a:ext cx="2258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352</a:t>
            </a:r>
            <a:endParaRPr lang="ru-RU" altLang="en-US" sz="3200" b="1" i="1" dirty="0">
              <a:solidFill>
                <a:srgbClr val="0070C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EB2F24F-D2C3-A8A9-A312-E122FAAB675C}"/>
              </a:ext>
            </a:extLst>
          </p:cNvPr>
          <p:cNvGrpSpPr/>
          <p:nvPr/>
        </p:nvGrpSpPr>
        <p:grpSpPr>
          <a:xfrm>
            <a:off x="2526179" y="5362128"/>
            <a:ext cx="4467621" cy="2212199"/>
            <a:chOff x="1933179" y="5362128"/>
            <a:chExt cx="6772803" cy="2212199"/>
          </a:xfrm>
        </p:grpSpPr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5068D900-D59A-47DE-B717-713AEBF356BD}"/>
                </a:ext>
              </a:extLst>
            </p:cNvPr>
            <p:cNvCxnSpPr/>
            <p:nvPr/>
          </p:nvCxnSpPr>
          <p:spPr>
            <a:xfrm>
              <a:off x="1933179" y="5362128"/>
              <a:ext cx="677280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5B013823-3F79-4DED-9F1A-F73DC5AFEE7F}"/>
                </a:ext>
              </a:extLst>
            </p:cNvPr>
            <p:cNvCxnSpPr/>
            <p:nvPr/>
          </p:nvCxnSpPr>
          <p:spPr>
            <a:xfrm>
              <a:off x="1933179" y="6428967"/>
              <a:ext cx="677280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263797D6-56DB-4CD3-8BF2-896FA25B684D}"/>
                </a:ext>
              </a:extLst>
            </p:cNvPr>
            <p:cNvCxnSpPr/>
            <p:nvPr/>
          </p:nvCxnSpPr>
          <p:spPr>
            <a:xfrm>
              <a:off x="1933179" y="7574327"/>
              <a:ext cx="677280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8">
            <a:extLst>
              <a:ext uri="{FF2B5EF4-FFF2-40B4-BE49-F238E27FC236}">
                <a16:creationId xmlns:a16="http://schemas.microsoft.com/office/drawing/2014/main" id="{F0C1F8C3-EC84-44E0-858E-39EC5FDA5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20" y="7682342"/>
            <a:ext cx="715161" cy="71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9D67051E-945B-4980-B07C-3C44BC43C688}"/>
              </a:ext>
            </a:extLst>
          </p:cNvPr>
          <p:cNvSpPr/>
          <p:nvPr/>
        </p:nvSpPr>
        <p:spPr>
          <a:xfrm>
            <a:off x="10524406" y="3812088"/>
            <a:ext cx="2605815" cy="753393"/>
          </a:xfrm>
          <a:prstGeom prst="roundRect">
            <a:avLst>
              <a:gd name="adj" fmla="val 17556"/>
            </a:avLst>
          </a:prstGeom>
          <a:solidFill>
            <a:srgbClr val="3C529E"/>
          </a:solidFill>
          <a:ln>
            <a:noFill/>
          </a:ln>
          <a:effectLst>
            <a:outerShdw blurRad="50800" dist="50800" dir="5400000" sx="76000" sy="76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Montserrat" pitchFamily="2" charset="-52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52C09413-796F-4237-A157-0E140D73D1E8}"/>
              </a:ext>
            </a:extLst>
          </p:cNvPr>
          <p:cNvSpPr/>
          <p:nvPr/>
        </p:nvSpPr>
        <p:spPr>
          <a:xfrm>
            <a:off x="13277004" y="3812088"/>
            <a:ext cx="2605815" cy="753393"/>
          </a:xfrm>
          <a:prstGeom prst="roundRect">
            <a:avLst>
              <a:gd name="adj" fmla="val 14961"/>
            </a:avLst>
          </a:prstGeom>
          <a:solidFill>
            <a:srgbClr val="3C529E"/>
          </a:solidFill>
          <a:ln>
            <a:noFill/>
          </a:ln>
          <a:effectLst>
            <a:outerShdw blurRad="50800" dist="50800" dir="5400000" sx="76000" sy="76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Montserrat" pitchFamily="2" charset="-52"/>
            </a:endParaRP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AF19DEAE-0B2B-4FF2-9D63-3812B703A386}"/>
              </a:ext>
            </a:extLst>
          </p:cNvPr>
          <p:cNvSpPr/>
          <p:nvPr/>
        </p:nvSpPr>
        <p:spPr>
          <a:xfrm>
            <a:off x="10286101" y="4453470"/>
            <a:ext cx="5836549" cy="4068074"/>
          </a:xfrm>
          <a:prstGeom prst="roundRect">
            <a:avLst>
              <a:gd name="adj" fmla="val 8307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Montserrat" pitchFamily="2" charset="-52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5A336E08-9D50-43AC-9DC6-60CA13A7FCDB}"/>
              </a:ext>
            </a:extLst>
          </p:cNvPr>
          <p:cNvSpPr/>
          <p:nvPr/>
        </p:nvSpPr>
        <p:spPr>
          <a:xfrm>
            <a:off x="11175798" y="3882746"/>
            <a:ext cx="1406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sz="24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Налоги</a:t>
            </a:r>
            <a:endParaRPr lang="uz-Latn-UZ" altLang="en-US" sz="2400" b="1" dirty="0">
              <a:solidFill>
                <a:schemeClr val="bg1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F98BB0E7-9093-401C-9262-17D634D61829}"/>
              </a:ext>
            </a:extLst>
          </p:cNvPr>
          <p:cNvSpPr/>
          <p:nvPr/>
        </p:nvSpPr>
        <p:spPr>
          <a:xfrm>
            <a:off x="13958743" y="3864418"/>
            <a:ext cx="1332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sz="24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Ставка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90829CF9-9A1A-4DDB-BF92-4399F26BB965}"/>
              </a:ext>
            </a:extLst>
          </p:cNvPr>
          <p:cNvSpPr/>
          <p:nvPr/>
        </p:nvSpPr>
        <p:spPr>
          <a:xfrm>
            <a:off x="11467679" y="5012186"/>
            <a:ext cx="23600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НДФЛ</a:t>
            </a:r>
            <a:endParaRPr lang="en-US" altLang="en-US" sz="2400" dirty="0">
              <a:solidFill>
                <a:srgbClr val="00206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0981BE0A-2DF8-40AF-96B1-3EFD53CE2C0E}"/>
              </a:ext>
            </a:extLst>
          </p:cNvPr>
          <p:cNvSpPr/>
          <p:nvPr/>
        </p:nvSpPr>
        <p:spPr>
          <a:xfrm>
            <a:off x="11467679" y="6166924"/>
            <a:ext cx="1809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ru-RU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Налог на прибыль</a:t>
            </a:r>
            <a:endParaRPr lang="en-US" altLang="en-US" sz="2400" dirty="0">
              <a:solidFill>
                <a:srgbClr val="00206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3F88463D-CE0A-4400-A771-A20AF3F341D6}"/>
              </a:ext>
            </a:extLst>
          </p:cNvPr>
          <p:cNvSpPr/>
          <p:nvPr/>
        </p:nvSpPr>
        <p:spPr>
          <a:xfrm>
            <a:off x="11506030" y="7516702"/>
            <a:ext cx="22833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ru-RU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НДС</a:t>
            </a:r>
            <a:endParaRPr lang="en-US" altLang="en-US" sz="2400" dirty="0">
              <a:solidFill>
                <a:srgbClr val="00206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EFE0A144-C9FA-4B0B-B4BC-6E92819284D7}"/>
              </a:ext>
            </a:extLst>
          </p:cNvPr>
          <p:cNvSpPr/>
          <p:nvPr/>
        </p:nvSpPr>
        <p:spPr>
          <a:xfrm>
            <a:off x="13538481" y="4924795"/>
            <a:ext cx="23600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12%</a:t>
            </a:r>
            <a:br>
              <a:rPr lang="ru-RU" altLang="en-US" sz="28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</a:br>
            <a:r>
              <a:rPr lang="en-US" altLang="en-US" sz="16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(</a:t>
            </a:r>
            <a:r>
              <a:rPr lang="ru-RU" altLang="en-US" sz="16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плоская</a:t>
            </a:r>
            <a:r>
              <a:rPr lang="en-US" altLang="en-US" sz="16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)</a:t>
            </a:r>
            <a:endParaRPr lang="en-US" altLang="en-US" sz="2800" b="1" dirty="0">
              <a:solidFill>
                <a:srgbClr val="0070C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D771DCA-DB84-5CC5-8EC6-0A2B33884964}"/>
              </a:ext>
            </a:extLst>
          </p:cNvPr>
          <p:cNvGrpSpPr/>
          <p:nvPr/>
        </p:nvGrpSpPr>
        <p:grpSpPr>
          <a:xfrm>
            <a:off x="10563493" y="5931051"/>
            <a:ext cx="5015439" cy="1203122"/>
            <a:chOff x="11145311" y="5857351"/>
            <a:chExt cx="7076087" cy="1203122"/>
          </a:xfrm>
        </p:grpSpPr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id="{4E57DBC3-31E3-4549-8F66-F13B77B0CA55}"/>
                </a:ext>
              </a:extLst>
            </p:cNvPr>
            <p:cNvCxnSpPr/>
            <p:nvPr/>
          </p:nvCxnSpPr>
          <p:spPr>
            <a:xfrm>
              <a:off x="11145311" y="5857351"/>
              <a:ext cx="7076087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>
              <a:extLst>
                <a:ext uri="{FF2B5EF4-FFF2-40B4-BE49-F238E27FC236}">
                  <a16:creationId xmlns:a16="http://schemas.microsoft.com/office/drawing/2014/main" id="{87BD213B-65AF-4D84-8E1C-350B68BEEE71}"/>
                </a:ext>
              </a:extLst>
            </p:cNvPr>
            <p:cNvCxnSpPr/>
            <p:nvPr/>
          </p:nvCxnSpPr>
          <p:spPr>
            <a:xfrm>
              <a:off x="11145311" y="7060473"/>
              <a:ext cx="7076087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2A045642-069D-4CA3-8B84-3381C128B68D}"/>
              </a:ext>
            </a:extLst>
          </p:cNvPr>
          <p:cNvSpPr/>
          <p:nvPr/>
        </p:nvSpPr>
        <p:spPr>
          <a:xfrm>
            <a:off x="13538481" y="6181582"/>
            <a:ext cx="2360062" cy="523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15%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9C2436B8-B7C9-46F3-A5A8-61C75FA04839}"/>
              </a:ext>
            </a:extLst>
          </p:cNvPr>
          <p:cNvSpPr/>
          <p:nvPr/>
        </p:nvSpPr>
        <p:spPr>
          <a:xfrm>
            <a:off x="13522757" y="7516702"/>
            <a:ext cx="2360062" cy="523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12%</a:t>
            </a:r>
          </a:p>
        </p:txBody>
      </p:sp>
      <p:pic>
        <p:nvPicPr>
          <p:cNvPr id="78" name="Picture 10">
            <a:extLst>
              <a:ext uri="{FF2B5EF4-FFF2-40B4-BE49-F238E27FC236}">
                <a16:creationId xmlns:a16="http://schemas.microsoft.com/office/drawing/2014/main" id="{B49A937B-5CE7-45AA-B9F5-1BEB0070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493" y="4900048"/>
            <a:ext cx="744633" cy="80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2">
            <a:extLst>
              <a:ext uri="{FF2B5EF4-FFF2-40B4-BE49-F238E27FC236}">
                <a16:creationId xmlns:a16="http://schemas.microsoft.com/office/drawing/2014/main" id="{480EA7BD-7BC0-4A6C-BCD8-CBBA4F614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800" y="6129964"/>
            <a:ext cx="704295" cy="76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4">
            <a:extLst>
              <a:ext uri="{FF2B5EF4-FFF2-40B4-BE49-F238E27FC236}">
                <a16:creationId xmlns:a16="http://schemas.microsoft.com/office/drawing/2014/main" id="{B370DD08-7DED-4FD5-91AA-427F47754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800" y="7323386"/>
            <a:ext cx="709759" cy="76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1F2493-B836-4510-A123-98F02467D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58" y="5539228"/>
            <a:ext cx="650170" cy="6501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7EB96A-279A-48DC-AFF9-99A68B22E4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60" y="6571487"/>
            <a:ext cx="812879" cy="8128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22D10E-3FC9-4401-8414-D767B614FE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539" y="4291772"/>
            <a:ext cx="818125" cy="81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0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E7EB4DE-E912-2F13-D6CA-483086AE0981}"/>
              </a:ext>
            </a:extLst>
          </p:cNvPr>
          <p:cNvGrpSpPr/>
          <p:nvPr/>
        </p:nvGrpSpPr>
        <p:grpSpPr>
          <a:xfrm>
            <a:off x="513767" y="1795755"/>
            <a:ext cx="18751114" cy="9084247"/>
            <a:chOff x="321601" y="1118774"/>
            <a:chExt cx="11737595" cy="5686447"/>
          </a:xfrm>
        </p:grpSpPr>
        <p:cxnSp>
          <p:nvCxnSpPr>
            <p:cNvPr id="93" name="Прямая соединительная линия 92">
              <a:extLst>
                <a:ext uri="{FF2B5EF4-FFF2-40B4-BE49-F238E27FC236}">
                  <a16:creationId xmlns:a16="http://schemas.microsoft.com/office/drawing/2014/main" id="{9C78AAA8-FA99-432D-94FD-0E321010F6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284" y="2019073"/>
              <a:ext cx="0" cy="436045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3EDFF64C-1FF0-4773-AC8C-9074BDF52924}"/>
                </a:ext>
              </a:extLst>
            </p:cNvPr>
            <p:cNvSpPr/>
            <p:nvPr/>
          </p:nvSpPr>
          <p:spPr>
            <a:xfrm>
              <a:off x="6795253" y="1118774"/>
              <a:ext cx="5035815" cy="303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en-US" sz="2556" b="1" dirty="0">
                  <a:solidFill>
                    <a:srgbClr val="00B0F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Льготы для участников СЭЗ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37B5DD6-2934-4A9D-B0F0-EA4F95EB2939}"/>
                </a:ext>
              </a:extLst>
            </p:cNvPr>
            <p:cNvSpPr txBox="1"/>
            <p:nvPr/>
          </p:nvSpPr>
          <p:spPr>
            <a:xfrm>
              <a:off x="1609267" y="4645009"/>
              <a:ext cx="4550889" cy="504285"/>
            </a:xfrm>
            <a:prstGeom prst="rect">
              <a:avLst/>
            </a:prstGeom>
            <a:noFill/>
          </p:spPr>
          <p:txBody>
            <a:bodyPr wrap="square" lIns="175266" tIns="87632" rIns="175266" bIns="87632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ru-RU" sz="1917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Не менее 15% должна составлять доля иностранных инвесторов в АО и не менее 33% в остальных случаях.</a:t>
              </a:r>
              <a:endParaRPr lang="en-US" sz="1917" dirty="0">
                <a:solidFill>
                  <a:srgbClr val="0070C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F9F4334-8DA9-4177-BA67-4AFE9E6CA3E3}"/>
                </a:ext>
              </a:extLst>
            </p:cNvPr>
            <p:cNvSpPr txBox="1"/>
            <p:nvPr/>
          </p:nvSpPr>
          <p:spPr>
            <a:xfrm>
              <a:off x="321601" y="6333727"/>
              <a:ext cx="6047966" cy="471494"/>
            </a:xfrm>
            <a:prstGeom prst="rect">
              <a:avLst/>
            </a:prstGeom>
            <a:noFill/>
          </p:spPr>
          <p:txBody>
            <a:bodyPr wrap="square" lIns="175266" tIns="87632" rIns="175266" bIns="87632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ru-RU" sz="1757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Для предприятий с не менее 33% инвестиций, импортирующих имущество для собственного использования</a:t>
              </a:r>
              <a:endParaRPr lang="en-US" sz="1757" dirty="0">
                <a:solidFill>
                  <a:srgbClr val="0070C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4518B460-023F-4DF4-A5D9-9926446B08D3}"/>
                </a:ext>
              </a:extLst>
            </p:cNvPr>
            <p:cNvSpPr/>
            <p:nvPr/>
          </p:nvSpPr>
          <p:spPr>
            <a:xfrm>
              <a:off x="543921" y="1118774"/>
              <a:ext cx="6047967" cy="303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en-US" sz="2556" b="1" dirty="0">
                  <a:solidFill>
                    <a:srgbClr val="00B0F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Предприятия с ВВП</a:t>
              </a:r>
              <a:r>
                <a:rPr lang="pt-BR" altLang="en-US" sz="2556" b="1" dirty="0">
                  <a:solidFill>
                    <a:srgbClr val="00B0F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*</a:t>
              </a:r>
              <a:r>
                <a:rPr lang="ru-RU" altLang="en-US" sz="2556" b="1" dirty="0">
                  <a:solidFill>
                    <a:srgbClr val="00B0F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освобождены от оплаты</a:t>
              </a: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BEE02765-949B-4566-BCE1-B687970740F5}"/>
                </a:ext>
              </a:extLst>
            </p:cNvPr>
            <p:cNvSpPr/>
            <p:nvPr/>
          </p:nvSpPr>
          <p:spPr>
            <a:xfrm>
              <a:off x="3945736" y="4300532"/>
              <a:ext cx="2331164" cy="1808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78" i="1" dirty="0">
                  <a:solidFill>
                    <a:srgbClr val="00206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*</a:t>
              </a:r>
              <a:r>
                <a:rPr lang="ru-RU" sz="1278" dirty="0">
                  <a:solidFill>
                    <a:srgbClr val="00206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кроме Ташкента и Ташкентской области</a:t>
              </a:r>
              <a:endParaRPr lang="ru-RU" sz="1677" dirty="0">
                <a:latin typeface="Montserrat" panose="00000500000000000000" pitchFamily="50" charset="-52"/>
              </a:endParaRPr>
            </a:p>
          </p:txBody>
        </p: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5E34B09D-DC64-45A0-B39B-C0868C02E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9743" y="2662952"/>
              <a:ext cx="1726259" cy="161925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D0DB0308-F09F-4C8B-9D10-2214DC4C0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3543" y="1565850"/>
              <a:ext cx="5787482" cy="696419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9504936-B724-449E-B68D-5EE90E1D57F7}"/>
                </a:ext>
              </a:extLst>
            </p:cNvPr>
            <p:cNvSpPr txBox="1"/>
            <p:nvPr/>
          </p:nvSpPr>
          <p:spPr>
            <a:xfrm>
              <a:off x="3140368" y="1682957"/>
              <a:ext cx="1883947" cy="365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598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Налога на водные ресурсы</a:t>
              </a:r>
              <a:endParaRPr lang="en-US" sz="1598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6414A4C-C10C-462A-B998-42622518A182}"/>
                </a:ext>
              </a:extLst>
            </p:cNvPr>
            <p:cNvSpPr txBox="1"/>
            <p:nvPr/>
          </p:nvSpPr>
          <p:spPr>
            <a:xfrm>
              <a:off x="5245621" y="1683504"/>
              <a:ext cx="1042547" cy="365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598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Земельного налога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1745C51-0856-4169-A288-112BF37EBCD6}"/>
                </a:ext>
              </a:extLst>
            </p:cNvPr>
            <p:cNvSpPr txBox="1"/>
            <p:nvPr/>
          </p:nvSpPr>
          <p:spPr>
            <a:xfrm>
              <a:off x="1376998" y="1685712"/>
              <a:ext cx="1702709" cy="365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598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Налога на </a:t>
              </a:r>
              <a:br>
                <a:rPr lang="ru-RU" sz="1598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</a:br>
              <a:r>
                <a:rPr lang="ru-RU" sz="1598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имущество</a:t>
              </a:r>
            </a:p>
          </p:txBody>
        </p:sp>
        <p:pic>
          <p:nvPicPr>
            <p:cNvPr id="78" name="Picture 2">
              <a:extLst>
                <a:ext uri="{FF2B5EF4-FFF2-40B4-BE49-F238E27FC236}">
                  <a16:creationId xmlns:a16="http://schemas.microsoft.com/office/drawing/2014/main" id="{628C06C4-2A8B-47C6-86F3-28AA7828FD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797" y="1724686"/>
              <a:ext cx="256189" cy="256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8DAF3D51-D9FC-4256-9D3F-D8556D839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56468" y="2662952"/>
              <a:ext cx="1726259" cy="1619250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55B644F8-4A3A-4942-800F-5F2B3BBE3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73194" y="2662952"/>
              <a:ext cx="1726259" cy="1619250"/>
            </a:xfrm>
            <a:prstGeom prst="rect">
              <a:avLst/>
            </a:prstGeom>
          </p:spPr>
        </p:pic>
        <p:pic>
          <p:nvPicPr>
            <p:cNvPr id="91" name="Picture 4">
              <a:extLst>
                <a:ext uri="{FF2B5EF4-FFF2-40B4-BE49-F238E27FC236}">
                  <a16:creationId xmlns:a16="http://schemas.microsoft.com/office/drawing/2014/main" id="{EC0CFC2D-8A3D-4D93-9EF8-D004B00FE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  <a14:imgEffect>
                        <a14:colorTemperature colorTemp="88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509" y="1724589"/>
              <a:ext cx="313722" cy="313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>
              <a:extLst>
                <a:ext uri="{FF2B5EF4-FFF2-40B4-BE49-F238E27FC236}">
                  <a16:creationId xmlns:a16="http://schemas.microsoft.com/office/drawing/2014/main" id="{7E29594B-66BC-4A58-B037-9C4819FFA6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  <a14:imgEffect>
                        <a14:colorTemperature colorTemp="7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112" y="1684667"/>
              <a:ext cx="334406" cy="33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id="{F535326C-1C42-4FF6-AFB8-812D29CEDD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4251" y="2455118"/>
              <a:ext cx="3750734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>
              <a:extLst>
                <a:ext uri="{FF2B5EF4-FFF2-40B4-BE49-F238E27FC236}">
                  <a16:creationId xmlns:a16="http://schemas.microsoft.com/office/drawing/2014/main" id="{6CA9AB6C-357A-49C1-83B0-AEC0B20C0E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4251" y="2439243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>
              <a:extLst>
                <a:ext uri="{FF2B5EF4-FFF2-40B4-BE49-F238E27FC236}">
                  <a16:creationId xmlns:a16="http://schemas.microsoft.com/office/drawing/2014/main" id="{9C5683C2-04D8-45C0-89F2-12383B832F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9219" y="2439243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>
              <a:extLst>
                <a:ext uri="{FF2B5EF4-FFF2-40B4-BE49-F238E27FC236}">
                  <a16:creationId xmlns:a16="http://schemas.microsoft.com/office/drawing/2014/main" id="{49E7FB13-E1F5-4003-8DB2-9625573FDC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284" y="2457359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F952FD7A-FF87-48DA-B0B6-5C4B1A046BAA}"/>
                </a:ext>
              </a:extLst>
            </p:cNvPr>
            <p:cNvSpPr/>
            <p:nvPr/>
          </p:nvSpPr>
          <p:spPr>
            <a:xfrm>
              <a:off x="1041501" y="2982548"/>
              <a:ext cx="1271520" cy="734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en-US" sz="1757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На срок в </a:t>
              </a:r>
              <a:br>
                <a:rPr lang="en-US" altLang="en-US" sz="1757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</a:br>
              <a:r>
                <a:rPr lang="en-US" altLang="en-US" sz="1757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3 </a:t>
              </a:r>
              <a:r>
                <a:rPr lang="ru-RU" altLang="en-US" sz="1757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года </a:t>
              </a:r>
              <a:r>
                <a:rPr lang="uz-Cyrl-UZ" altLang="en-US" sz="1757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за ПИИ в рамере </a:t>
              </a:r>
              <a:r>
                <a:rPr lang="en-US" altLang="en-US" sz="1757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$</a:t>
              </a:r>
              <a:r>
                <a:rPr lang="en-US" altLang="en-US" sz="1757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0,3M</a:t>
              </a:r>
              <a:r>
                <a:rPr lang="en-US" altLang="en-US" sz="1757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– $</a:t>
              </a:r>
              <a:r>
                <a:rPr lang="en-US" altLang="en-US" sz="1757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3M</a:t>
              </a:r>
            </a:p>
          </p:txBody>
        </p:sp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id="{56A1444B-4E91-425D-B205-1497E1FBDDE0}"/>
                </a:ext>
              </a:extLst>
            </p:cNvPr>
            <p:cNvSpPr/>
            <p:nvPr/>
          </p:nvSpPr>
          <p:spPr>
            <a:xfrm>
              <a:off x="3047247" y="2946480"/>
              <a:ext cx="1201684" cy="734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en-US" sz="1757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На срок в </a:t>
              </a:r>
              <a:br>
                <a:rPr lang="en-US" altLang="en-US" sz="1757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</a:br>
              <a:r>
                <a:rPr lang="ru-RU" altLang="en-US" sz="1757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5</a:t>
              </a:r>
              <a:r>
                <a:rPr lang="en-US" altLang="en-US" sz="1757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ru-RU" altLang="en-US" sz="1757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лет</a:t>
              </a:r>
              <a:r>
                <a:rPr lang="en-US" altLang="en-US" sz="1757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uz-Cyrl-UZ" altLang="en-US" sz="1757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за ПИИ в рамере </a:t>
              </a:r>
              <a:r>
                <a:rPr lang="en-US" altLang="en-US" sz="1757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$</a:t>
              </a:r>
              <a:r>
                <a:rPr lang="ru-RU" altLang="en-US" sz="1757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3</a:t>
              </a:r>
              <a:r>
                <a:rPr lang="en-US" altLang="en-US" sz="1757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M</a:t>
              </a:r>
              <a:r>
                <a:rPr lang="en-US" altLang="en-US" sz="1757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– $</a:t>
              </a:r>
              <a:r>
                <a:rPr lang="ru-RU" altLang="en-US" sz="1757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10</a:t>
              </a:r>
              <a:r>
                <a:rPr lang="en-US" altLang="en-US" sz="1757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M</a:t>
              </a:r>
              <a:endParaRPr lang="en-US" altLang="en-US" sz="1757" dirty="0">
                <a:solidFill>
                  <a:srgbClr val="0070C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100" name="Прямоугольник: скругленные углы 99">
              <a:extLst>
                <a:ext uri="{FF2B5EF4-FFF2-40B4-BE49-F238E27FC236}">
                  <a16:creationId xmlns:a16="http://schemas.microsoft.com/office/drawing/2014/main" id="{630E3817-CC24-49D9-B513-9F2260618DDF}"/>
                </a:ext>
              </a:extLst>
            </p:cNvPr>
            <p:cNvSpPr/>
            <p:nvPr/>
          </p:nvSpPr>
          <p:spPr>
            <a:xfrm>
              <a:off x="1128186" y="5430843"/>
              <a:ext cx="4486036" cy="761716"/>
            </a:xfrm>
            <a:prstGeom prst="roundRect">
              <a:avLst>
                <a:gd name="adj" fmla="val 32006"/>
              </a:avLst>
            </a:prstGeom>
            <a:gradFill>
              <a:gsLst>
                <a:gs pos="100000">
                  <a:srgbClr val="00B0F0"/>
                </a:gs>
                <a:gs pos="0">
                  <a:srgbClr val="0070C0"/>
                </a:gs>
              </a:gsLst>
              <a:lin ang="0" scaled="1"/>
            </a:gradFill>
            <a:ln>
              <a:noFill/>
            </a:ln>
            <a:effectLst>
              <a:outerShdw blurRad="50800" dist="50800" dir="540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56" dirty="0">
                <a:latin typeface="Montserrat" panose="00000500000000000000" pitchFamily="50" charset="-52"/>
              </a:endParaRPr>
            </a:p>
          </p:txBody>
        </p:sp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3A0C0532-DD74-4315-960E-20A2CA647D2A}"/>
                </a:ext>
              </a:extLst>
            </p:cNvPr>
            <p:cNvSpPr/>
            <p:nvPr/>
          </p:nvSpPr>
          <p:spPr>
            <a:xfrm>
              <a:off x="4912972" y="3026768"/>
              <a:ext cx="1247186" cy="734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en-US" sz="1757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На срок в </a:t>
              </a:r>
              <a:br>
                <a:rPr lang="en-US" altLang="en-US" sz="1757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</a:br>
              <a:r>
                <a:rPr lang="ru-RU" altLang="en-US" sz="1757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7</a:t>
              </a:r>
              <a:r>
                <a:rPr lang="en-US" altLang="en-US" sz="1757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ru-RU" altLang="en-US" sz="1757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лет</a:t>
              </a:r>
              <a:r>
                <a:rPr lang="en-US" altLang="en-US" sz="1757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uz-Cyrl-UZ" altLang="en-US" sz="1757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за ПИИ в рамере </a:t>
              </a:r>
              <a:r>
                <a:rPr lang="en-US" altLang="en-US" sz="1757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ru-RU" altLang="en-US" sz="1757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свыше</a:t>
              </a:r>
              <a:r>
                <a:rPr lang="en-US" altLang="en-US" sz="1757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$</a:t>
              </a:r>
              <a:r>
                <a:rPr lang="ru-RU" altLang="en-US" sz="1757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10</a:t>
              </a:r>
              <a:r>
                <a:rPr lang="en-US" altLang="en-US" sz="1757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M</a:t>
              </a:r>
              <a:endParaRPr lang="en-US" altLang="en-US" sz="1757" dirty="0">
                <a:solidFill>
                  <a:srgbClr val="0070C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38CCC5E8-5784-49BB-A2D7-5D3BAFB77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20677" y="4576665"/>
              <a:ext cx="642954" cy="636525"/>
            </a:xfrm>
            <a:prstGeom prst="rect">
              <a:avLst/>
            </a:prstGeom>
          </p:spPr>
        </p:pic>
        <p:sp>
          <p:nvSpPr>
            <p:cNvPr id="103" name="Прямоугольник 102">
              <a:extLst>
                <a:ext uri="{FF2B5EF4-FFF2-40B4-BE49-F238E27FC236}">
                  <a16:creationId xmlns:a16="http://schemas.microsoft.com/office/drawing/2014/main" id="{97FDEAE3-BECE-4636-B084-D9E8F5864258}"/>
                </a:ext>
              </a:extLst>
            </p:cNvPr>
            <p:cNvSpPr/>
            <p:nvPr/>
          </p:nvSpPr>
          <p:spPr>
            <a:xfrm>
              <a:off x="1909723" y="5485184"/>
              <a:ext cx="3316362" cy="611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76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Освобождение от уплаты таможенных пошлин</a:t>
              </a:r>
              <a:endParaRPr lang="en-US" sz="2876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grpSp>
          <p:nvGrpSpPr>
            <p:cNvPr id="104" name="Группа 103">
              <a:extLst>
                <a:ext uri="{FF2B5EF4-FFF2-40B4-BE49-F238E27FC236}">
                  <a16:creationId xmlns:a16="http://schemas.microsoft.com/office/drawing/2014/main" id="{B8BD6EDA-97D1-48B2-BB5C-F9801370D915}"/>
                </a:ext>
              </a:extLst>
            </p:cNvPr>
            <p:cNvGrpSpPr/>
            <p:nvPr/>
          </p:nvGrpSpPr>
          <p:grpSpPr>
            <a:xfrm>
              <a:off x="988585" y="5421428"/>
              <a:ext cx="794901" cy="794903"/>
              <a:chOff x="466618" y="964094"/>
              <a:chExt cx="1066800" cy="1066801"/>
            </a:xfrm>
          </p:grpSpPr>
          <p:sp>
            <p:nvSpPr>
              <p:cNvPr id="105" name="Oval 6">
                <a:extLst>
                  <a:ext uri="{FF2B5EF4-FFF2-40B4-BE49-F238E27FC236}">
                    <a16:creationId xmlns:a16="http://schemas.microsoft.com/office/drawing/2014/main" id="{3B0DB4F7-E75D-44F0-BAEB-184FD2F99323}"/>
                  </a:ext>
                </a:extLst>
              </p:cNvPr>
              <p:cNvSpPr/>
              <p:nvPr/>
            </p:nvSpPr>
            <p:spPr>
              <a:xfrm>
                <a:off x="466618" y="964095"/>
                <a:ext cx="1066800" cy="106680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4DC0FF"/>
                  </a:gs>
                  <a:gs pos="0">
                    <a:srgbClr val="91FD9D"/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139700" dist="25400" dir="5400000" algn="t" rotWithShape="0">
                  <a:srgbClr val="348F50">
                    <a:alpha val="1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6078" tIns="73039" rIns="146078" bIns="7303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 sz="2556">
                  <a:latin typeface="Montserrat" panose="00000500000000000000" pitchFamily="50" charset="-52"/>
                </a:endParaRPr>
              </a:p>
            </p:txBody>
          </p:sp>
          <p:sp>
            <p:nvSpPr>
              <p:cNvPr id="106" name="Oval 7">
                <a:extLst>
                  <a:ext uri="{FF2B5EF4-FFF2-40B4-BE49-F238E27FC236}">
                    <a16:creationId xmlns:a16="http://schemas.microsoft.com/office/drawing/2014/main" id="{9DBDE149-C5B6-4FA4-90E2-144186692247}"/>
                  </a:ext>
                </a:extLst>
              </p:cNvPr>
              <p:cNvSpPr/>
              <p:nvPr/>
            </p:nvSpPr>
            <p:spPr>
              <a:xfrm>
                <a:off x="638068" y="1135545"/>
                <a:ext cx="723900" cy="723900"/>
              </a:xfrm>
              <a:prstGeom prst="ellipse">
                <a:avLst/>
              </a:prstGeom>
              <a:gradFill flip="none" rotWithShape="1">
                <a:gsLst>
                  <a:gs pos="97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6078" tIns="73039" rIns="146078" bIns="7303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 sz="2556">
                  <a:latin typeface="Montserrat" panose="00000500000000000000" pitchFamily="50" charset="-52"/>
                </a:endParaRPr>
              </a:p>
            </p:txBody>
          </p:sp>
          <p:sp>
            <p:nvSpPr>
              <p:cNvPr id="107" name="Arc 19">
                <a:extLst>
                  <a:ext uri="{FF2B5EF4-FFF2-40B4-BE49-F238E27FC236}">
                    <a16:creationId xmlns:a16="http://schemas.microsoft.com/office/drawing/2014/main" id="{60D3916C-CFE8-4395-9E3B-1481062B7F8C}"/>
                  </a:ext>
                </a:extLst>
              </p:cNvPr>
              <p:cNvSpPr/>
              <p:nvPr/>
            </p:nvSpPr>
            <p:spPr>
              <a:xfrm>
                <a:off x="466619" y="964094"/>
                <a:ext cx="1066799" cy="1066799"/>
              </a:xfrm>
              <a:prstGeom prst="arc">
                <a:avLst>
                  <a:gd name="adj1" fmla="val 13974396"/>
                  <a:gd name="adj2" fmla="val 18354972"/>
                </a:avLst>
              </a:prstGeom>
              <a:ln w="25400" cap="rnd">
                <a:solidFill>
                  <a:srgbClr val="00B0F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D" sz="2556" dirty="0">
                  <a:latin typeface="Montserrat" panose="00000500000000000000" pitchFamily="50" charset="-52"/>
                </a:endParaRPr>
              </a:p>
            </p:txBody>
          </p:sp>
        </p:grpSp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02733A70-9794-48BC-B699-E67766E93FB4}"/>
                </a:ext>
              </a:extLst>
            </p:cNvPr>
            <p:cNvSpPr/>
            <p:nvPr/>
          </p:nvSpPr>
          <p:spPr>
            <a:xfrm>
              <a:off x="1063399" y="5530094"/>
              <a:ext cx="626118" cy="3348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76" b="1" dirty="0">
                  <a:solidFill>
                    <a:srgbClr val="0046D2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2</a:t>
              </a:r>
              <a:endParaRPr lang="ru-RU" sz="2876" dirty="0">
                <a:solidFill>
                  <a:srgbClr val="0046D2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109" name="Прямоугольник 108">
              <a:extLst>
                <a:ext uri="{FF2B5EF4-FFF2-40B4-BE49-F238E27FC236}">
                  <a16:creationId xmlns:a16="http://schemas.microsoft.com/office/drawing/2014/main" id="{17B4E3EC-399A-45E6-8637-E36BB07A19E9}"/>
                </a:ext>
              </a:extLst>
            </p:cNvPr>
            <p:cNvSpPr/>
            <p:nvPr/>
          </p:nvSpPr>
          <p:spPr>
            <a:xfrm>
              <a:off x="1072976" y="5778682"/>
              <a:ext cx="626118" cy="2193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77" b="1" dirty="0">
                  <a:solidFill>
                    <a:srgbClr val="0046D2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года</a:t>
              </a:r>
              <a:endParaRPr lang="ru-RU" sz="1677" dirty="0">
                <a:solidFill>
                  <a:srgbClr val="0046D2"/>
                </a:solidFill>
                <a:latin typeface="Montserrat" panose="00000500000000000000" pitchFamily="50" charset="-52"/>
              </a:endParaRPr>
            </a:p>
          </p:txBody>
        </p:sp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F7974C80-BFEA-46C0-836D-B1B92BE22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744011" y="1555126"/>
              <a:ext cx="3905129" cy="2684776"/>
            </a:xfrm>
            <a:prstGeom prst="rect">
              <a:avLst/>
            </a:prstGeom>
          </p:spPr>
        </p:pic>
        <p:cxnSp>
          <p:nvCxnSpPr>
            <p:cNvPr id="111" name="Прямая соединительная линия 110">
              <a:extLst>
                <a:ext uri="{FF2B5EF4-FFF2-40B4-BE49-F238E27FC236}">
                  <a16:creationId xmlns:a16="http://schemas.microsoft.com/office/drawing/2014/main" id="{7B3AA7D6-7F0C-494C-A009-B77B4038DE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83366" y="2261072"/>
              <a:ext cx="0" cy="2437243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Прямоугольник 111">
              <a:extLst>
                <a:ext uri="{FF2B5EF4-FFF2-40B4-BE49-F238E27FC236}">
                  <a16:creationId xmlns:a16="http://schemas.microsoft.com/office/drawing/2014/main" id="{1A48740F-3C22-42B5-A02C-F8CA2CDADB3C}"/>
                </a:ext>
              </a:extLst>
            </p:cNvPr>
            <p:cNvSpPr/>
            <p:nvPr/>
          </p:nvSpPr>
          <p:spPr>
            <a:xfrm>
              <a:off x="9312261" y="1681653"/>
              <a:ext cx="1167041" cy="196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en-US" sz="1438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Туристические</a:t>
              </a:r>
            </a:p>
          </p:txBody>
        </p:sp>
        <p:sp>
          <p:nvSpPr>
            <p:cNvPr id="113" name="Прямоугольник 112">
              <a:extLst>
                <a:ext uri="{FF2B5EF4-FFF2-40B4-BE49-F238E27FC236}">
                  <a16:creationId xmlns:a16="http://schemas.microsoft.com/office/drawing/2014/main" id="{4D13CF7F-74B7-42F7-8BA2-C9A02D269FDD}"/>
                </a:ext>
              </a:extLst>
            </p:cNvPr>
            <p:cNvSpPr/>
            <p:nvPr/>
          </p:nvSpPr>
          <p:spPr>
            <a:xfrm>
              <a:off x="9312261" y="1872017"/>
              <a:ext cx="1544150" cy="196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en-US" sz="1438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Фармацевтические</a:t>
              </a:r>
            </a:p>
          </p:txBody>
        </p:sp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E2492272-ECDB-4CD3-8CE9-81C0DBF57A57}"/>
                </a:ext>
              </a:extLst>
            </p:cNvPr>
            <p:cNvSpPr/>
            <p:nvPr/>
          </p:nvSpPr>
          <p:spPr>
            <a:xfrm>
              <a:off x="9312261" y="2062381"/>
              <a:ext cx="1582883" cy="196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en-US" sz="1438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Промышленные</a:t>
              </a:r>
            </a:p>
          </p:txBody>
        </p:sp>
        <p:sp>
          <p:nvSpPr>
            <p:cNvPr id="115" name="Прямоугольник 114">
              <a:extLst>
                <a:ext uri="{FF2B5EF4-FFF2-40B4-BE49-F238E27FC236}">
                  <a16:creationId xmlns:a16="http://schemas.microsoft.com/office/drawing/2014/main" id="{924AAA31-6A9B-4F4D-9C29-B0AF7B44721B}"/>
                </a:ext>
              </a:extLst>
            </p:cNvPr>
            <p:cNvSpPr/>
            <p:nvPr/>
          </p:nvSpPr>
          <p:spPr>
            <a:xfrm>
              <a:off x="9312261" y="2275211"/>
              <a:ext cx="1544149" cy="196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en-US" sz="1438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Сельскохозяйственные</a:t>
              </a:r>
            </a:p>
          </p:txBody>
        </p:sp>
        <p:sp>
          <p:nvSpPr>
            <p:cNvPr id="116" name="Овал 115">
              <a:extLst>
                <a:ext uri="{FF2B5EF4-FFF2-40B4-BE49-F238E27FC236}">
                  <a16:creationId xmlns:a16="http://schemas.microsoft.com/office/drawing/2014/main" id="{7ECB0E0F-0FA4-4831-9B3D-8239C29A63B8}"/>
                </a:ext>
              </a:extLst>
            </p:cNvPr>
            <p:cNvSpPr/>
            <p:nvPr/>
          </p:nvSpPr>
          <p:spPr>
            <a:xfrm>
              <a:off x="9183278" y="1739827"/>
              <a:ext cx="131233" cy="13123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  <a:effectLst>
              <a:outerShdw blurRad="38100" dir="5640000" algn="ctr" rotWithShape="0">
                <a:srgbClr val="000000">
                  <a:alpha val="5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56">
                <a:latin typeface="Montserrat" panose="00000500000000000000" pitchFamily="50" charset="-52"/>
              </a:endParaRPr>
            </a:p>
          </p:txBody>
        </p:sp>
        <p:sp>
          <p:nvSpPr>
            <p:cNvPr id="117" name="Овал 116">
              <a:extLst>
                <a:ext uri="{FF2B5EF4-FFF2-40B4-BE49-F238E27FC236}">
                  <a16:creationId xmlns:a16="http://schemas.microsoft.com/office/drawing/2014/main" id="{806C73A8-9F32-41B0-8093-720D4C41D521}"/>
                </a:ext>
              </a:extLst>
            </p:cNvPr>
            <p:cNvSpPr/>
            <p:nvPr/>
          </p:nvSpPr>
          <p:spPr>
            <a:xfrm>
              <a:off x="9183278" y="1921402"/>
              <a:ext cx="131233" cy="131233"/>
            </a:xfrm>
            <a:prstGeom prst="ellipse">
              <a:avLst/>
            </a:prstGeom>
            <a:solidFill>
              <a:srgbClr val="00D81E"/>
            </a:solidFill>
            <a:ln w="12700">
              <a:solidFill>
                <a:schemeClr val="bg1"/>
              </a:solidFill>
            </a:ln>
            <a:effectLst>
              <a:outerShdw blurRad="38100" dir="5640000" algn="ctr" rotWithShape="0">
                <a:srgbClr val="000000">
                  <a:alpha val="5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56">
                <a:latin typeface="Montserrat" panose="00000500000000000000" pitchFamily="50" charset="-52"/>
              </a:endParaRPr>
            </a:p>
          </p:txBody>
        </p:sp>
        <p:cxnSp>
          <p:nvCxnSpPr>
            <p:cNvPr id="118" name="Прямая соединительная линия 117">
              <a:extLst>
                <a:ext uri="{FF2B5EF4-FFF2-40B4-BE49-F238E27FC236}">
                  <a16:creationId xmlns:a16="http://schemas.microsoft.com/office/drawing/2014/main" id="{EFA5DBD9-7F32-4690-9D4B-E8E2921319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2105" y="5076603"/>
              <a:ext cx="0" cy="457014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Овал 118">
              <a:extLst>
                <a:ext uri="{FF2B5EF4-FFF2-40B4-BE49-F238E27FC236}">
                  <a16:creationId xmlns:a16="http://schemas.microsoft.com/office/drawing/2014/main" id="{33F475E6-0510-454C-A13C-90DCF5D450F6}"/>
                </a:ext>
              </a:extLst>
            </p:cNvPr>
            <p:cNvSpPr/>
            <p:nvPr/>
          </p:nvSpPr>
          <p:spPr>
            <a:xfrm>
              <a:off x="9183278" y="2111766"/>
              <a:ext cx="131233" cy="13123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</a:ln>
            <a:effectLst>
              <a:outerShdw blurRad="38100" dir="5640000" algn="ctr" rotWithShape="0">
                <a:srgbClr val="000000">
                  <a:alpha val="5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56">
                <a:latin typeface="Montserrat" panose="00000500000000000000" pitchFamily="50" charset="-52"/>
              </a:endParaRPr>
            </a:p>
          </p:txBody>
        </p:sp>
        <p:sp>
          <p:nvSpPr>
            <p:cNvPr id="131" name="Овал 130">
              <a:extLst>
                <a:ext uri="{FF2B5EF4-FFF2-40B4-BE49-F238E27FC236}">
                  <a16:creationId xmlns:a16="http://schemas.microsoft.com/office/drawing/2014/main" id="{17E2A42D-3D84-4AA0-B420-5889A3C52820}"/>
                </a:ext>
              </a:extLst>
            </p:cNvPr>
            <p:cNvSpPr/>
            <p:nvPr/>
          </p:nvSpPr>
          <p:spPr>
            <a:xfrm>
              <a:off x="9183278" y="2318121"/>
              <a:ext cx="131233" cy="131233"/>
            </a:xfrm>
            <a:prstGeom prst="ellipse">
              <a:avLst/>
            </a:prstGeom>
            <a:solidFill>
              <a:srgbClr val="00F3FF"/>
            </a:solidFill>
            <a:ln w="12700">
              <a:solidFill>
                <a:schemeClr val="bg1"/>
              </a:solidFill>
            </a:ln>
            <a:effectLst>
              <a:outerShdw blurRad="38100" dir="5640000" algn="ctr" rotWithShape="0">
                <a:srgbClr val="000000">
                  <a:alpha val="5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56">
                <a:latin typeface="Montserrat" panose="00000500000000000000" pitchFamily="50" charset="-52"/>
              </a:endParaRPr>
            </a:p>
          </p:txBody>
        </p:sp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42393639-FA35-43E0-BF0C-F781A7342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153732" y="4490089"/>
              <a:ext cx="3429000" cy="828671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63F8723-5B79-41A0-A1DE-7ABA43F12E70}"/>
                </a:ext>
              </a:extLst>
            </p:cNvPr>
            <p:cNvSpPr txBox="1"/>
            <p:nvPr/>
          </p:nvSpPr>
          <p:spPr>
            <a:xfrm>
              <a:off x="8735599" y="4671863"/>
              <a:ext cx="743216" cy="42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78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Налог на водные ресурсы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2893572-4658-45A9-8499-1869051F2095}"/>
                </a:ext>
              </a:extLst>
            </p:cNvPr>
            <p:cNvSpPr txBox="1"/>
            <p:nvPr/>
          </p:nvSpPr>
          <p:spPr>
            <a:xfrm>
              <a:off x="9812262" y="4710173"/>
              <a:ext cx="683709" cy="242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59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Земельный налог</a:t>
              </a:r>
            </a:p>
          </p:txBody>
        </p:sp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0AA0EBE2-3AC2-4215-8703-65E457ACC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794146" y="1558455"/>
              <a:ext cx="1209675" cy="828675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46067B7-7E2F-46D8-8EFB-DAADAC2BF249}"/>
                </a:ext>
              </a:extLst>
            </p:cNvPr>
            <p:cNvSpPr txBox="1"/>
            <p:nvPr/>
          </p:nvSpPr>
          <p:spPr>
            <a:xfrm>
              <a:off x="7656335" y="4697341"/>
              <a:ext cx="915915" cy="30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78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Налог на имущество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536EA095-74E8-4F4D-B7A2-7FEDC82DCDC3}"/>
                </a:ext>
              </a:extLst>
            </p:cNvPr>
            <p:cNvSpPr txBox="1"/>
            <p:nvPr/>
          </p:nvSpPr>
          <p:spPr>
            <a:xfrm>
              <a:off x="11240154" y="1797897"/>
              <a:ext cx="680595" cy="30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78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Налог на прибыль</a:t>
              </a:r>
              <a:endParaRPr lang="en-US" sz="1278" b="1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pic>
          <p:nvPicPr>
            <p:cNvPr id="140" name="Picture 2">
              <a:extLst>
                <a:ext uri="{FF2B5EF4-FFF2-40B4-BE49-F238E27FC236}">
                  <a16:creationId xmlns:a16="http://schemas.microsoft.com/office/drawing/2014/main" id="{AA87370E-B84B-469A-8AC7-34B83F276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400" y="4626487"/>
              <a:ext cx="205766" cy="205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" name="Picture 4">
              <a:extLst>
                <a:ext uri="{FF2B5EF4-FFF2-40B4-BE49-F238E27FC236}">
                  <a16:creationId xmlns:a16="http://schemas.microsoft.com/office/drawing/2014/main" id="{9393DA7B-FF07-44A0-B16D-4E131BA84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  <a14:imgEffect>
                        <a14:colorTemperature colorTemp="88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6815" y="4613095"/>
              <a:ext cx="239483" cy="239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6" name="Прямая соединительная линия 165">
              <a:extLst>
                <a:ext uri="{FF2B5EF4-FFF2-40B4-BE49-F238E27FC236}">
                  <a16:creationId xmlns:a16="http://schemas.microsoft.com/office/drawing/2014/main" id="{1D2AC104-2892-4689-A823-5D8C0AD11B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9888" y="5526016"/>
              <a:ext cx="3552845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Прямая соединительная линия 166">
              <a:extLst>
                <a:ext uri="{FF2B5EF4-FFF2-40B4-BE49-F238E27FC236}">
                  <a16:creationId xmlns:a16="http://schemas.microsoft.com/office/drawing/2014/main" id="{1D4701F1-0F85-45EB-BDDD-A10A067BBA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0753" y="5533617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Прямая соединительная линия 169">
              <a:extLst>
                <a:ext uri="{FF2B5EF4-FFF2-40B4-BE49-F238E27FC236}">
                  <a16:creationId xmlns:a16="http://schemas.microsoft.com/office/drawing/2014/main" id="{D5129BE2-BB02-4F93-96FB-FB9B9203A5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86242" y="5533617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Прямая соединительная линия 170">
              <a:extLst>
                <a:ext uri="{FF2B5EF4-FFF2-40B4-BE49-F238E27FC236}">
                  <a16:creationId xmlns:a16="http://schemas.microsoft.com/office/drawing/2014/main" id="{7A7C36A7-C997-44B6-BE42-99336CBDFA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2497" y="5510548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Прямая соединительная линия 173">
              <a:extLst>
                <a:ext uri="{FF2B5EF4-FFF2-40B4-BE49-F238E27FC236}">
                  <a16:creationId xmlns:a16="http://schemas.microsoft.com/office/drawing/2014/main" id="{47745168-2A08-4F43-B918-300711BE45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0753" y="5695715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6" name="Picture 6">
              <a:extLst>
                <a:ext uri="{FF2B5EF4-FFF2-40B4-BE49-F238E27FC236}">
                  <a16:creationId xmlns:a16="http://schemas.microsoft.com/office/drawing/2014/main" id="{715DB788-81AF-41FC-B1AE-7C6B4D01D2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  <a14:imgEffect>
                        <a14:colorTemperature colorTemp="7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6211" y="4595197"/>
              <a:ext cx="268589" cy="268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" name="Picture 8">
              <a:extLst>
                <a:ext uri="{FF2B5EF4-FFF2-40B4-BE49-F238E27FC236}">
                  <a16:creationId xmlns:a16="http://schemas.microsoft.com/office/drawing/2014/main" id="{8F2A2A84-AF3C-45DE-9997-6478ECD69E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hotocopy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1417" y="1696474"/>
              <a:ext cx="238737" cy="238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0" name="Прямоугольник: скругленные противолежащие углы 179">
              <a:extLst>
                <a:ext uri="{FF2B5EF4-FFF2-40B4-BE49-F238E27FC236}">
                  <a16:creationId xmlns:a16="http://schemas.microsoft.com/office/drawing/2014/main" id="{1B9314D9-BCC1-4B75-807A-312352AB0DAB}"/>
                </a:ext>
              </a:extLst>
            </p:cNvPr>
            <p:cNvSpPr/>
            <p:nvPr/>
          </p:nvSpPr>
          <p:spPr>
            <a:xfrm>
              <a:off x="6494519" y="5766424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46D2"/>
            </a:soli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56">
                <a:latin typeface="Montserrat" panose="00000500000000000000" pitchFamily="50" charset="-52"/>
              </a:endParaRPr>
            </a:p>
          </p:txBody>
        </p:sp>
        <p:sp>
          <p:nvSpPr>
            <p:cNvPr id="181" name="Прямоугольник: скругленные противолежащие углы 180">
              <a:extLst>
                <a:ext uri="{FF2B5EF4-FFF2-40B4-BE49-F238E27FC236}">
                  <a16:creationId xmlns:a16="http://schemas.microsoft.com/office/drawing/2014/main" id="{317526F3-C560-4B2A-AEA9-B411801C9A7E}"/>
                </a:ext>
              </a:extLst>
            </p:cNvPr>
            <p:cNvSpPr/>
            <p:nvPr/>
          </p:nvSpPr>
          <p:spPr>
            <a:xfrm>
              <a:off x="7693109" y="5766424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46D2"/>
            </a:soli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56">
                <a:latin typeface="Montserrat" panose="00000500000000000000" pitchFamily="50" charset="-52"/>
              </a:endParaRPr>
            </a:p>
          </p:txBody>
        </p:sp>
        <p:sp>
          <p:nvSpPr>
            <p:cNvPr id="182" name="Прямоугольник: скругленные противолежащие углы 181">
              <a:extLst>
                <a:ext uri="{FF2B5EF4-FFF2-40B4-BE49-F238E27FC236}">
                  <a16:creationId xmlns:a16="http://schemas.microsoft.com/office/drawing/2014/main" id="{DB6E2A54-87C7-4443-BE93-EAD660F62501}"/>
                </a:ext>
              </a:extLst>
            </p:cNvPr>
            <p:cNvSpPr/>
            <p:nvPr/>
          </p:nvSpPr>
          <p:spPr>
            <a:xfrm>
              <a:off x="8894018" y="5766424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46D2"/>
            </a:soli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56">
                <a:latin typeface="Montserrat" panose="00000500000000000000" pitchFamily="50" charset="-52"/>
              </a:endParaRPr>
            </a:p>
          </p:txBody>
        </p:sp>
        <p:sp>
          <p:nvSpPr>
            <p:cNvPr id="183" name="Прямоугольник: скругленные противолежащие углы 182">
              <a:extLst>
                <a:ext uri="{FF2B5EF4-FFF2-40B4-BE49-F238E27FC236}">
                  <a16:creationId xmlns:a16="http://schemas.microsoft.com/office/drawing/2014/main" id="{327FBD02-64F8-428D-BE20-9862E70776DA}"/>
                </a:ext>
              </a:extLst>
            </p:cNvPr>
            <p:cNvSpPr/>
            <p:nvPr/>
          </p:nvSpPr>
          <p:spPr>
            <a:xfrm>
              <a:off x="10125456" y="5793924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46D2"/>
            </a:soli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56">
                <a:latin typeface="Montserrat" panose="00000500000000000000" pitchFamily="50" charset="-52"/>
              </a:endParaRPr>
            </a:p>
          </p:txBody>
        </p:sp>
        <p:sp>
          <p:nvSpPr>
            <p:cNvPr id="184" name="Прямоугольник: скругленные противолежащие углы 183">
              <a:extLst>
                <a:ext uri="{FF2B5EF4-FFF2-40B4-BE49-F238E27FC236}">
                  <a16:creationId xmlns:a16="http://schemas.microsoft.com/office/drawing/2014/main" id="{BE7D28A8-FD62-4D03-8D7E-EBB3C290E1E6}"/>
                </a:ext>
              </a:extLst>
            </p:cNvPr>
            <p:cNvSpPr/>
            <p:nvPr/>
          </p:nvSpPr>
          <p:spPr>
            <a:xfrm>
              <a:off x="10884271" y="2501463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rgbClr val="3C9DFD">
                    <a:shade val="30000"/>
                    <a:satMod val="115000"/>
                  </a:srgbClr>
                </a:gs>
                <a:gs pos="50000">
                  <a:srgbClr val="3C9DFD">
                    <a:shade val="67500"/>
                    <a:satMod val="115000"/>
                  </a:srgbClr>
                </a:gs>
                <a:gs pos="100000">
                  <a:srgbClr val="3C9DFD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</a:gra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56">
                <a:latin typeface="Montserrat" panose="00000500000000000000" pitchFamily="50" charset="-52"/>
              </a:endParaRPr>
            </a:p>
          </p:txBody>
        </p:sp>
        <p:sp>
          <p:nvSpPr>
            <p:cNvPr id="185" name="Прямоугольник: скругленные противолежащие углы 184">
              <a:extLst>
                <a:ext uri="{FF2B5EF4-FFF2-40B4-BE49-F238E27FC236}">
                  <a16:creationId xmlns:a16="http://schemas.microsoft.com/office/drawing/2014/main" id="{5AEF9416-3DC2-4CD3-BE75-FDF3F202E58E}"/>
                </a:ext>
              </a:extLst>
            </p:cNvPr>
            <p:cNvSpPr/>
            <p:nvPr/>
          </p:nvSpPr>
          <p:spPr>
            <a:xfrm>
              <a:off x="10884271" y="3338561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rgbClr val="3C9DFD">
                    <a:shade val="30000"/>
                    <a:satMod val="115000"/>
                  </a:srgbClr>
                </a:gs>
                <a:gs pos="50000">
                  <a:srgbClr val="3C9DFD">
                    <a:shade val="67500"/>
                    <a:satMod val="115000"/>
                  </a:srgbClr>
                </a:gs>
                <a:gs pos="100000">
                  <a:srgbClr val="3C9DFD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</a:gra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56">
                <a:latin typeface="Montserrat" panose="00000500000000000000" pitchFamily="50" charset="-52"/>
              </a:endParaRPr>
            </a:p>
          </p:txBody>
        </p:sp>
        <p:sp>
          <p:nvSpPr>
            <p:cNvPr id="186" name="Прямоугольник: скругленные противолежащие углы 185">
              <a:extLst>
                <a:ext uri="{FF2B5EF4-FFF2-40B4-BE49-F238E27FC236}">
                  <a16:creationId xmlns:a16="http://schemas.microsoft.com/office/drawing/2014/main" id="{002D1172-6326-442D-8211-D4B26247F2AC}"/>
                </a:ext>
              </a:extLst>
            </p:cNvPr>
            <p:cNvSpPr/>
            <p:nvPr/>
          </p:nvSpPr>
          <p:spPr>
            <a:xfrm>
              <a:off x="10884271" y="4229011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rgbClr val="3C9DFD">
                    <a:shade val="30000"/>
                    <a:satMod val="115000"/>
                  </a:srgbClr>
                </a:gs>
                <a:gs pos="50000">
                  <a:srgbClr val="3C9DFD">
                    <a:shade val="67500"/>
                    <a:satMod val="115000"/>
                  </a:srgbClr>
                </a:gs>
                <a:gs pos="100000">
                  <a:srgbClr val="3C9DFD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</a:gra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56">
                <a:latin typeface="Montserrat" panose="00000500000000000000" pitchFamily="50" charset="-52"/>
              </a:endParaRPr>
            </a:p>
          </p:txBody>
        </p:sp>
        <p:sp>
          <p:nvSpPr>
            <p:cNvPr id="187" name="Прямоугольник 186">
              <a:extLst>
                <a:ext uri="{FF2B5EF4-FFF2-40B4-BE49-F238E27FC236}">
                  <a16:creationId xmlns:a16="http://schemas.microsoft.com/office/drawing/2014/main" id="{C693F738-8922-4967-A2D5-467E60289F35}"/>
                </a:ext>
              </a:extLst>
            </p:cNvPr>
            <p:cNvSpPr/>
            <p:nvPr/>
          </p:nvSpPr>
          <p:spPr>
            <a:xfrm>
              <a:off x="7716846" y="5795578"/>
              <a:ext cx="1007813" cy="4733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3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5 </a:t>
              </a:r>
              <a:r>
                <a:rPr lang="ru-RU" altLang="en-US" sz="143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лет за инвестиции от </a:t>
              </a:r>
              <a:r>
                <a:rPr lang="en-US" altLang="en-US" sz="143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$</a:t>
              </a:r>
              <a:r>
                <a:rPr lang="en-US" altLang="en-US" sz="143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3M</a:t>
              </a:r>
              <a:r>
                <a:rPr lang="en-US" altLang="en-US" sz="143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ru-RU" altLang="en-US" sz="143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до</a:t>
              </a:r>
              <a:r>
                <a:rPr lang="en-US" altLang="en-US" sz="143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$</a:t>
              </a:r>
              <a:r>
                <a:rPr lang="en-US" altLang="en-US" sz="143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5M</a:t>
              </a:r>
              <a:r>
                <a:rPr lang="en-US" altLang="en-US" sz="143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88" name="Прямоугольник 187">
              <a:extLst>
                <a:ext uri="{FF2B5EF4-FFF2-40B4-BE49-F238E27FC236}">
                  <a16:creationId xmlns:a16="http://schemas.microsoft.com/office/drawing/2014/main" id="{2B63DCA0-52B2-46F4-8647-43965A58B59F}"/>
                </a:ext>
              </a:extLst>
            </p:cNvPr>
            <p:cNvSpPr/>
            <p:nvPr/>
          </p:nvSpPr>
          <p:spPr>
            <a:xfrm>
              <a:off x="8937208" y="5825470"/>
              <a:ext cx="1186221" cy="4733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3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7 </a:t>
              </a:r>
              <a:r>
                <a:rPr lang="ru-RU" altLang="en-US" sz="143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лет за инвестиции от </a:t>
              </a:r>
              <a:r>
                <a:rPr lang="en-US" altLang="en-US" sz="143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$</a:t>
              </a:r>
              <a:r>
                <a:rPr lang="en-US" altLang="en-US" sz="143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5M</a:t>
              </a:r>
              <a:r>
                <a:rPr lang="en-US" altLang="en-US" sz="143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ru-RU" altLang="en-US" sz="143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до </a:t>
              </a:r>
              <a:r>
                <a:rPr lang="en-US" altLang="en-US" sz="143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$</a:t>
              </a:r>
              <a:r>
                <a:rPr lang="en-US" altLang="en-US" sz="143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10M</a:t>
              </a:r>
              <a:r>
                <a:rPr lang="en-US" altLang="en-US" sz="143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89" name="Прямоугольник 188">
              <a:extLst>
                <a:ext uri="{FF2B5EF4-FFF2-40B4-BE49-F238E27FC236}">
                  <a16:creationId xmlns:a16="http://schemas.microsoft.com/office/drawing/2014/main" id="{4DD4EC86-70CE-41A0-8BEC-0E39308B1C7C}"/>
                </a:ext>
              </a:extLst>
            </p:cNvPr>
            <p:cNvSpPr/>
            <p:nvPr/>
          </p:nvSpPr>
          <p:spPr>
            <a:xfrm>
              <a:off x="10215294" y="5844148"/>
              <a:ext cx="1064345" cy="4733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en-US" sz="143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10 </a:t>
              </a:r>
              <a:r>
                <a:rPr lang="ru-RU" altLang="en-US" sz="143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лет за инвестиции свыше </a:t>
              </a:r>
              <a:r>
                <a:rPr lang="en-US" altLang="en-US" sz="143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$</a:t>
              </a:r>
              <a:r>
                <a:rPr lang="en-US" altLang="en-US" sz="143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10M</a:t>
              </a:r>
            </a:p>
          </p:txBody>
        </p:sp>
        <p:sp>
          <p:nvSpPr>
            <p:cNvPr id="190" name="Прямоугольник 189">
              <a:extLst>
                <a:ext uri="{FF2B5EF4-FFF2-40B4-BE49-F238E27FC236}">
                  <a16:creationId xmlns:a16="http://schemas.microsoft.com/office/drawing/2014/main" id="{C2C2EC70-4C24-4BE0-A81B-E099652F26AF}"/>
                </a:ext>
              </a:extLst>
            </p:cNvPr>
            <p:cNvSpPr/>
            <p:nvPr/>
          </p:nvSpPr>
          <p:spPr>
            <a:xfrm>
              <a:off x="10999904" y="2594633"/>
              <a:ext cx="1040242" cy="427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7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5</a:t>
              </a:r>
              <a:r>
                <a:rPr lang="en-US" altLang="en-US" sz="127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ru-RU" altLang="en-US" sz="127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лет за инвестиции от </a:t>
              </a:r>
              <a:r>
                <a:rPr lang="en-US" altLang="en-US" sz="127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$</a:t>
              </a:r>
              <a:r>
                <a:rPr lang="en-US" altLang="en-US" sz="127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3M</a:t>
              </a:r>
              <a:r>
                <a:rPr lang="en-US" altLang="en-US" sz="127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ru-RU" altLang="en-US" sz="127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до</a:t>
              </a:r>
              <a:r>
                <a:rPr lang="en-US" altLang="en-US" sz="127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$</a:t>
              </a:r>
              <a:r>
                <a:rPr lang="en-US" altLang="en-US" sz="127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5M</a:t>
              </a:r>
            </a:p>
          </p:txBody>
        </p:sp>
        <p:sp>
          <p:nvSpPr>
            <p:cNvPr id="191" name="Прямоугольник 190">
              <a:extLst>
                <a:ext uri="{FF2B5EF4-FFF2-40B4-BE49-F238E27FC236}">
                  <a16:creationId xmlns:a16="http://schemas.microsoft.com/office/drawing/2014/main" id="{22482353-2BD6-4784-A489-2A76E07CD7F1}"/>
                </a:ext>
              </a:extLst>
            </p:cNvPr>
            <p:cNvSpPr/>
            <p:nvPr/>
          </p:nvSpPr>
          <p:spPr>
            <a:xfrm>
              <a:off x="10983239" y="3432027"/>
              <a:ext cx="1075957" cy="550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7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7</a:t>
              </a:r>
              <a:r>
                <a:rPr lang="en-US" altLang="en-US" sz="127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ru-RU" altLang="en-US" sz="127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лет за инвестиции от </a:t>
              </a:r>
              <a:r>
                <a:rPr lang="en-US" altLang="en-US" sz="127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$</a:t>
              </a:r>
              <a:r>
                <a:rPr lang="ru-RU" altLang="en-US" sz="127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5</a:t>
              </a:r>
              <a:r>
                <a:rPr lang="en-US" altLang="en-US" sz="127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M</a:t>
              </a:r>
              <a:r>
                <a:rPr lang="en-US" altLang="en-US" sz="127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ru-RU" altLang="en-US" sz="127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до</a:t>
              </a:r>
              <a:r>
                <a:rPr lang="en-US" altLang="en-US" sz="127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$</a:t>
              </a:r>
              <a:r>
                <a:rPr lang="ru-RU" altLang="en-US" sz="127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</a:t>
              </a:r>
              <a:r>
                <a:rPr lang="en-US" altLang="en-US" sz="127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5M</a:t>
              </a:r>
            </a:p>
            <a:p>
              <a:pPr lvl="0" fontAlgn="ctr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278" b="1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192" name="Прямоугольник 191">
              <a:extLst>
                <a:ext uri="{FF2B5EF4-FFF2-40B4-BE49-F238E27FC236}">
                  <a16:creationId xmlns:a16="http://schemas.microsoft.com/office/drawing/2014/main" id="{805BF6CA-AA05-4732-A373-4A502FD8CDF4}"/>
                </a:ext>
              </a:extLst>
            </p:cNvPr>
            <p:cNvSpPr/>
            <p:nvPr/>
          </p:nvSpPr>
          <p:spPr>
            <a:xfrm>
              <a:off x="11001417" y="4318904"/>
              <a:ext cx="970224" cy="427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7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10</a:t>
              </a:r>
              <a:r>
                <a:rPr lang="en-US" altLang="en-US" sz="127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ru-RU" altLang="en-US" sz="127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лет за инвестиции свыше</a:t>
              </a:r>
              <a:r>
                <a:rPr lang="en-US" altLang="en-US" sz="127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$</a:t>
              </a:r>
              <a:r>
                <a:rPr lang="ru-RU" altLang="en-US" sz="127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</a:t>
              </a:r>
              <a:r>
                <a:rPr lang="en-US" altLang="en-US" sz="127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5M</a:t>
              </a:r>
            </a:p>
          </p:txBody>
        </p:sp>
        <p:sp>
          <p:nvSpPr>
            <p:cNvPr id="193" name="Прямоугольник 192">
              <a:extLst>
                <a:ext uri="{FF2B5EF4-FFF2-40B4-BE49-F238E27FC236}">
                  <a16:creationId xmlns:a16="http://schemas.microsoft.com/office/drawing/2014/main" id="{5123BC23-F4DD-4327-B604-BE5577268050}"/>
                </a:ext>
              </a:extLst>
            </p:cNvPr>
            <p:cNvSpPr/>
            <p:nvPr/>
          </p:nvSpPr>
          <p:spPr>
            <a:xfrm>
              <a:off x="6480600" y="5793489"/>
              <a:ext cx="1075957" cy="4733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3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3 </a:t>
              </a:r>
              <a:r>
                <a:rPr lang="ru-RU" altLang="en-US" sz="143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года</a:t>
              </a:r>
              <a:r>
                <a:rPr lang="en-US" altLang="en-US" sz="143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ru-RU" altLang="en-US" sz="143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за инвестиции от </a:t>
              </a:r>
              <a:r>
                <a:rPr lang="en-US" altLang="en-US" sz="143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 $</a:t>
              </a:r>
              <a:r>
                <a:rPr lang="en-US" altLang="en-US" sz="143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0,3M</a:t>
              </a:r>
              <a:r>
                <a:rPr lang="en-US" altLang="en-US" sz="143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ru-RU" altLang="en-US" sz="143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до</a:t>
              </a:r>
              <a:r>
                <a:rPr lang="en-US" altLang="en-US" sz="1438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$</a:t>
              </a:r>
              <a:r>
                <a:rPr lang="en-US" altLang="en-US" sz="1438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3M</a:t>
              </a:r>
            </a:p>
          </p:txBody>
        </p:sp>
        <p:cxnSp>
          <p:nvCxnSpPr>
            <p:cNvPr id="194" name="Прямая соединительная линия 193">
              <a:extLst>
                <a:ext uri="{FF2B5EF4-FFF2-40B4-BE49-F238E27FC236}">
                  <a16:creationId xmlns:a16="http://schemas.microsoft.com/office/drawing/2014/main" id="{16B1343B-24E8-4B20-A2F2-900DC7212B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82732" y="5514308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8C8D162-6E9A-46F2-B05C-64DF0791179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9976" y="10439491"/>
            <a:ext cx="1610944" cy="4121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581B21-56D1-CD36-0722-132F17FF6568}"/>
              </a:ext>
            </a:extLst>
          </p:cNvPr>
          <p:cNvSpPr txBox="1"/>
          <p:nvPr/>
        </p:nvSpPr>
        <p:spPr>
          <a:xfrm>
            <a:off x="593629" y="836061"/>
            <a:ext cx="18100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ЛЬГОТЫ ДЛЯ ИНВЕСТОРОВ</a:t>
            </a:r>
            <a:endParaRPr lang="en-US" sz="4800" b="1" dirty="0">
              <a:solidFill>
                <a:srgbClr val="3E549F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024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 7">
            <a:extLst>
              <a:ext uri="{FF2B5EF4-FFF2-40B4-BE49-F238E27FC236}">
                <a16:creationId xmlns:a16="http://schemas.microsoft.com/office/drawing/2014/main" id="{8DD9D032-F2ED-40DC-93BD-BA5B9C247315}"/>
              </a:ext>
            </a:extLst>
          </p:cNvPr>
          <p:cNvSpPr>
            <a:spLocks/>
          </p:cNvSpPr>
          <p:nvPr/>
        </p:nvSpPr>
        <p:spPr bwMode="auto">
          <a:xfrm>
            <a:off x="1464929" y="2665579"/>
            <a:ext cx="2032088" cy="3208648"/>
          </a:xfrm>
          <a:custGeom>
            <a:avLst/>
            <a:gdLst>
              <a:gd name="T0" fmla="*/ 517 w 517"/>
              <a:gd name="T1" fmla="*/ 258 h 818"/>
              <a:gd name="T2" fmla="*/ 258 w 517"/>
              <a:gd name="T3" fmla="*/ 0 h 818"/>
              <a:gd name="T4" fmla="*/ 0 w 517"/>
              <a:gd name="T5" fmla="*/ 258 h 818"/>
              <a:gd name="T6" fmla="*/ 105 w 517"/>
              <a:gd name="T7" fmla="*/ 466 h 818"/>
              <a:gd name="T8" fmla="*/ 105 w 517"/>
              <a:gd name="T9" fmla="*/ 466 h 818"/>
              <a:gd name="T10" fmla="*/ 168 w 517"/>
              <a:gd name="T11" fmla="*/ 652 h 818"/>
              <a:gd name="T12" fmla="*/ 151 w 517"/>
              <a:gd name="T13" fmla="*/ 710 h 818"/>
              <a:gd name="T14" fmla="*/ 258 w 517"/>
              <a:gd name="T15" fmla="*/ 818 h 818"/>
              <a:gd name="T16" fmla="*/ 366 w 517"/>
              <a:gd name="T17" fmla="*/ 710 h 818"/>
              <a:gd name="T18" fmla="*/ 359 w 517"/>
              <a:gd name="T19" fmla="*/ 672 h 818"/>
              <a:gd name="T20" fmla="*/ 359 w 517"/>
              <a:gd name="T21" fmla="*/ 672 h 818"/>
              <a:gd name="T22" fmla="*/ 359 w 517"/>
              <a:gd name="T23" fmla="*/ 672 h 818"/>
              <a:gd name="T24" fmla="*/ 349 w 517"/>
              <a:gd name="T25" fmla="*/ 652 h 818"/>
              <a:gd name="T26" fmla="*/ 411 w 517"/>
              <a:gd name="T27" fmla="*/ 466 h 818"/>
              <a:gd name="T28" fmla="*/ 411 w 517"/>
              <a:gd name="T29" fmla="*/ 466 h 818"/>
              <a:gd name="T30" fmla="*/ 517 w 517"/>
              <a:gd name="T31" fmla="*/ 258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7" h="818">
                <a:moveTo>
                  <a:pt x="517" y="258"/>
                </a:moveTo>
                <a:cubicBezTo>
                  <a:pt x="517" y="115"/>
                  <a:pt x="401" y="0"/>
                  <a:pt x="258" y="0"/>
                </a:cubicBezTo>
                <a:cubicBezTo>
                  <a:pt x="116" y="0"/>
                  <a:pt x="0" y="115"/>
                  <a:pt x="0" y="258"/>
                </a:cubicBezTo>
                <a:cubicBezTo>
                  <a:pt x="0" y="343"/>
                  <a:pt x="42" y="419"/>
                  <a:pt x="105" y="466"/>
                </a:cubicBezTo>
                <a:cubicBezTo>
                  <a:pt x="105" y="466"/>
                  <a:pt x="105" y="466"/>
                  <a:pt x="105" y="466"/>
                </a:cubicBezTo>
                <a:cubicBezTo>
                  <a:pt x="196" y="541"/>
                  <a:pt x="182" y="616"/>
                  <a:pt x="168" y="652"/>
                </a:cubicBezTo>
                <a:cubicBezTo>
                  <a:pt x="157" y="669"/>
                  <a:pt x="151" y="688"/>
                  <a:pt x="151" y="710"/>
                </a:cubicBezTo>
                <a:cubicBezTo>
                  <a:pt x="151" y="769"/>
                  <a:pt x="199" y="818"/>
                  <a:pt x="258" y="818"/>
                </a:cubicBezTo>
                <a:cubicBezTo>
                  <a:pt x="318" y="818"/>
                  <a:pt x="366" y="769"/>
                  <a:pt x="366" y="710"/>
                </a:cubicBezTo>
                <a:cubicBezTo>
                  <a:pt x="366" y="697"/>
                  <a:pt x="364" y="684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7" y="665"/>
                  <a:pt x="353" y="658"/>
                  <a:pt x="349" y="652"/>
                </a:cubicBezTo>
                <a:cubicBezTo>
                  <a:pt x="335" y="616"/>
                  <a:pt x="321" y="541"/>
                  <a:pt x="411" y="466"/>
                </a:cubicBezTo>
                <a:cubicBezTo>
                  <a:pt x="411" y="466"/>
                  <a:pt x="411" y="466"/>
                  <a:pt x="411" y="466"/>
                </a:cubicBezTo>
                <a:cubicBezTo>
                  <a:pt x="475" y="419"/>
                  <a:pt x="517" y="343"/>
                  <a:pt x="517" y="258"/>
                </a:cubicBezTo>
                <a:close/>
              </a:path>
            </a:pathLst>
          </a:custGeom>
          <a:solidFill>
            <a:srgbClr val="F4F5F6"/>
          </a:solidFill>
          <a:ln w="25400">
            <a:solidFill>
              <a:schemeClr val="accent2">
                <a:alpha val="40000"/>
              </a:schemeClr>
            </a:solidFill>
          </a:ln>
          <a:effectLst>
            <a:outerShdw blurRad="355600" dist="1143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800" b="1">
              <a:solidFill>
                <a:schemeClr val="accent1"/>
              </a:solidFill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952BC223-26E8-46E6-8868-D4DBF98CCEC7}"/>
              </a:ext>
            </a:extLst>
          </p:cNvPr>
          <p:cNvSpPr/>
          <p:nvPr/>
        </p:nvSpPr>
        <p:spPr>
          <a:xfrm>
            <a:off x="11547160" y="7824526"/>
            <a:ext cx="2480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b="1" dirty="0">
              <a:solidFill>
                <a:srgbClr val="033861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856D3B8F-C563-4D51-AB33-7B8EF71043AA}"/>
              </a:ext>
            </a:extLst>
          </p:cNvPr>
          <p:cNvSpPr/>
          <p:nvPr/>
        </p:nvSpPr>
        <p:spPr>
          <a:xfrm>
            <a:off x="572903" y="6142830"/>
            <a:ext cx="38161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Гастрономический, культурный и спортивный туризм по </a:t>
            </a:r>
            <a:r>
              <a:rPr lang="ru-RU" sz="2400" b="1" dirty="0">
                <a:solidFill>
                  <a:srgbClr val="3C529E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соответствующей цене</a:t>
            </a:r>
            <a:endParaRPr lang="en-US" sz="2400" b="1" dirty="0">
              <a:solidFill>
                <a:srgbClr val="3C529E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88" name="Freeform 7">
            <a:extLst>
              <a:ext uri="{FF2B5EF4-FFF2-40B4-BE49-F238E27FC236}">
                <a16:creationId xmlns:a16="http://schemas.microsoft.com/office/drawing/2014/main" id="{352A93D8-9DBC-4A59-BE82-46F47F134B03}"/>
              </a:ext>
            </a:extLst>
          </p:cNvPr>
          <p:cNvSpPr>
            <a:spLocks/>
          </p:cNvSpPr>
          <p:nvPr/>
        </p:nvSpPr>
        <p:spPr bwMode="auto">
          <a:xfrm>
            <a:off x="5017238" y="3975683"/>
            <a:ext cx="2032088" cy="3208648"/>
          </a:xfrm>
          <a:custGeom>
            <a:avLst/>
            <a:gdLst>
              <a:gd name="T0" fmla="*/ 517 w 517"/>
              <a:gd name="T1" fmla="*/ 258 h 818"/>
              <a:gd name="T2" fmla="*/ 258 w 517"/>
              <a:gd name="T3" fmla="*/ 0 h 818"/>
              <a:gd name="T4" fmla="*/ 0 w 517"/>
              <a:gd name="T5" fmla="*/ 258 h 818"/>
              <a:gd name="T6" fmla="*/ 105 w 517"/>
              <a:gd name="T7" fmla="*/ 466 h 818"/>
              <a:gd name="T8" fmla="*/ 105 w 517"/>
              <a:gd name="T9" fmla="*/ 466 h 818"/>
              <a:gd name="T10" fmla="*/ 168 w 517"/>
              <a:gd name="T11" fmla="*/ 652 h 818"/>
              <a:gd name="T12" fmla="*/ 151 w 517"/>
              <a:gd name="T13" fmla="*/ 710 h 818"/>
              <a:gd name="T14" fmla="*/ 258 w 517"/>
              <a:gd name="T15" fmla="*/ 818 h 818"/>
              <a:gd name="T16" fmla="*/ 366 w 517"/>
              <a:gd name="T17" fmla="*/ 710 h 818"/>
              <a:gd name="T18" fmla="*/ 359 w 517"/>
              <a:gd name="T19" fmla="*/ 672 h 818"/>
              <a:gd name="T20" fmla="*/ 359 w 517"/>
              <a:gd name="T21" fmla="*/ 672 h 818"/>
              <a:gd name="T22" fmla="*/ 359 w 517"/>
              <a:gd name="T23" fmla="*/ 672 h 818"/>
              <a:gd name="T24" fmla="*/ 349 w 517"/>
              <a:gd name="T25" fmla="*/ 652 h 818"/>
              <a:gd name="T26" fmla="*/ 411 w 517"/>
              <a:gd name="T27" fmla="*/ 466 h 818"/>
              <a:gd name="T28" fmla="*/ 411 w 517"/>
              <a:gd name="T29" fmla="*/ 466 h 818"/>
              <a:gd name="T30" fmla="*/ 517 w 517"/>
              <a:gd name="T31" fmla="*/ 258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7" h="818">
                <a:moveTo>
                  <a:pt x="517" y="258"/>
                </a:moveTo>
                <a:cubicBezTo>
                  <a:pt x="517" y="115"/>
                  <a:pt x="401" y="0"/>
                  <a:pt x="258" y="0"/>
                </a:cubicBezTo>
                <a:cubicBezTo>
                  <a:pt x="116" y="0"/>
                  <a:pt x="0" y="115"/>
                  <a:pt x="0" y="258"/>
                </a:cubicBezTo>
                <a:cubicBezTo>
                  <a:pt x="0" y="343"/>
                  <a:pt x="42" y="419"/>
                  <a:pt x="105" y="466"/>
                </a:cubicBezTo>
                <a:cubicBezTo>
                  <a:pt x="105" y="466"/>
                  <a:pt x="105" y="466"/>
                  <a:pt x="105" y="466"/>
                </a:cubicBezTo>
                <a:cubicBezTo>
                  <a:pt x="196" y="541"/>
                  <a:pt x="182" y="616"/>
                  <a:pt x="168" y="652"/>
                </a:cubicBezTo>
                <a:cubicBezTo>
                  <a:pt x="157" y="669"/>
                  <a:pt x="151" y="688"/>
                  <a:pt x="151" y="710"/>
                </a:cubicBezTo>
                <a:cubicBezTo>
                  <a:pt x="151" y="769"/>
                  <a:pt x="199" y="818"/>
                  <a:pt x="258" y="818"/>
                </a:cubicBezTo>
                <a:cubicBezTo>
                  <a:pt x="318" y="818"/>
                  <a:pt x="366" y="769"/>
                  <a:pt x="366" y="710"/>
                </a:cubicBezTo>
                <a:cubicBezTo>
                  <a:pt x="366" y="697"/>
                  <a:pt x="364" y="684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7" y="665"/>
                  <a:pt x="353" y="658"/>
                  <a:pt x="349" y="652"/>
                </a:cubicBezTo>
                <a:cubicBezTo>
                  <a:pt x="335" y="616"/>
                  <a:pt x="321" y="541"/>
                  <a:pt x="411" y="466"/>
                </a:cubicBezTo>
                <a:cubicBezTo>
                  <a:pt x="411" y="466"/>
                  <a:pt x="411" y="466"/>
                  <a:pt x="411" y="466"/>
                </a:cubicBezTo>
                <a:cubicBezTo>
                  <a:pt x="475" y="419"/>
                  <a:pt x="517" y="343"/>
                  <a:pt x="517" y="258"/>
                </a:cubicBezTo>
                <a:close/>
              </a:path>
            </a:pathLst>
          </a:custGeom>
          <a:solidFill>
            <a:srgbClr val="F4F5F6"/>
          </a:solidFill>
          <a:ln w="25400">
            <a:solidFill>
              <a:schemeClr val="accent2">
                <a:alpha val="40000"/>
              </a:schemeClr>
            </a:solidFill>
          </a:ln>
          <a:effectLst>
            <a:outerShdw blurRad="355600" dist="1143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800" b="1">
              <a:solidFill>
                <a:schemeClr val="accent1"/>
              </a:solidFill>
            </a:endParaRP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91323125-3902-4451-95F9-966F4D1D3073}"/>
              </a:ext>
            </a:extLst>
          </p:cNvPr>
          <p:cNvSpPr/>
          <p:nvPr/>
        </p:nvSpPr>
        <p:spPr>
          <a:xfrm>
            <a:off x="4285489" y="7452934"/>
            <a:ext cx="38161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Расчетные ежемесячные расходы семьи из четырех человек составляют  </a:t>
            </a:r>
            <a:br>
              <a:rPr lang="ru-RU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3C529E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1 459 долл.</a:t>
            </a:r>
          </a:p>
          <a:p>
            <a:pPr algn="ctr"/>
            <a:endParaRPr lang="en-US" sz="2400" b="1" dirty="0">
              <a:solidFill>
                <a:srgbClr val="3C529E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92" name="Freeform 7">
            <a:extLst>
              <a:ext uri="{FF2B5EF4-FFF2-40B4-BE49-F238E27FC236}">
                <a16:creationId xmlns:a16="http://schemas.microsoft.com/office/drawing/2014/main" id="{A7161DE7-3879-40A1-9F46-FD7B3A114DCD}"/>
              </a:ext>
            </a:extLst>
          </p:cNvPr>
          <p:cNvSpPr>
            <a:spLocks/>
          </p:cNvSpPr>
          <p:nvPr/>
        </p:nvSpPr>
        <p:spPr bwMode="auto">
          <a:xfrm>
            <a:off x="8569547" y="2616364"/>
            <a:ext cx="2032088" cy="3208648"/>
          </a:xfrm>
          <a:custGeom>
            <a:avLst/>
            <a:gdLst>
              <a:gd name="T0" fmla="*/ 517 w 517"/>
              <a:gd name="T1" fmla="*/ 258 h 818"/>
              <a:gd name="T2" fmla="*/ 258 w 517"/>
              <a:gd name="T3" fmla="*/ 0 h 818"/>
              <a:gd name="T4" fmla="*/ 0 w 517"/>
              <a:gd name="T5" fmla="*/ 258 h 818"/>
              <a:gd name="T6" fmla="*/ 105 w 517"/>
              <a:gd name="T7" fmla="*/ 466 h 818"/>
              <a:gd name="T8" fmla="*/ 105 w 517"/>
              <a:gd name="T9" fmla="*/ 466 h 818"/>
              <a:gd name="T10" fmla="*/ 168 w 517"/>
              <a:gd name="T11" fmla="*/ 652 h 818"/>
              <a:gd name="T12" fmla="*/ 151 w 517"/>
              <a:gd name="T13" fmla="*/ 710 h 818"/>
              <a:gd name="T14" fmla="*/ 258 w 517"/>
              <a:gd name="T15" fmla="*/ 818 h 818"/>
              <a:gd name="T16" fmla="*/ 366 w 517"/>
              <a:gd name="T17" fmla="*/ 710 h 818"/>
              <a:gd name="T18" fmla="*/ 359 w 517"/>
              <a:gd name="T19" fmla="*/ 672 h 818"/>
              <a:gd name="T20" fmla="*/ 359 w 517"/>
              <a:gd name="T21" fmla="*/ 672 h 818"/>
              <a:gd name="T22" fmla="*/ 359 w 517"/>
              <a:gd name="T23" fmla="*/ 672 h 818"/>
              <a:gd name="T24" fmla="*/ 349 w 517"/>
              <a:gd name="T25" fmla="*/ 652 h 818"/>
              <a:gd name="T26" fmla="*/ 411 w 517"/>
              <a:gd name="T27" fmla="*/ 466 h 818"/>
              <a:gd name="T28" fmla="*/ 411 w 517"/>
              <a:gd name="T29" fmla="*/ 466 h 818"/>
              <a:gd name="T30" fmla="*/ 517 w 517"/>
              <a:gd name="T31" fmla="*/ 258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7" h="818">
                <a:moveTo>
                  <a:pt x="517" y="258"/>
                </a:moveTo>
                <a:cubicBezTo>
                  <a:pt x="517" y="115"/>
                  <a:pt x="401" y="0"/>
                  <a:pt x="258" y="0"/>
                </a:cubicBezTo>
                <a:cubicBezTo>
                  <a:pt x="116" y="0"/>
                  <a:pt x="0" y="115"/>
                  <a:pt x="0" y="258"/>
                </a:cubicBezTo>
                <a:cubicBezTo>
                  <a:pt x="0" y="343"/>
                  <a:pt x="42" y="419"/>
                  <a:pt x="105" y="466"/>
                </a:cubicBezTo>
                <a:cubicBezTo>
                  <a:pt x="105" y="466"/>
                  <a:pt x="105" y="466"/>
                  <a:pt x="105" y="466"/>
                </a:cubicBezTo>
                <a:cubicBezTo>
                  <a:pt x="196" y="541"/>
                  <a:pt x="182" y="616"/>
                  <a:pt x="168" y="652"/>
                </a:cubicBezTo>
                <a:cubicBezTo>
                  <a:pt x="157" y="669"/>
                  <a:pt x="151" y="688"/>
                  <a:pt x="151" y="710"/>
                </a:cubicBezTo>
                <a:cubicBezTo>
                  <a:pt x="151" y="769"/>
                  <a:pt x="199" y="818"/>
                  <a:pt x="258" y="818"/>
                </a:cubicBezTo>
                <a:cubicBezTo>
                  <a:pt x="318" y="818"/>
                  <a:pt x="366" y="769"/>
                  <a:pt x="366" y="710"/>
                </a:cubicBezTo>
                <a:cubicBezTo>
                  <a:pt x="366" y="697"/>
                  <a:pt x="364" y="684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7" y="665"/>
                  <a:pt x="353" y="658"/>
                  <a:pt x="349" y="652"/>
                </a:cubicBezTo>
                <a:cubicBezTo>
                  <a:pt x="335" y="616"/>
                  <a:pt x="321" y="541"/>
                  <a:pt x="411" y="466"/>
                </a:cubicBezTo>
                <a:cubicBezTo>
                  <a:pt x="411" y="466"/>
                  <a:pt x="411" y="466"/>
                  <a:pt x="411" y="466"/>
                </a:cubicBezTo>
                <a:cubicBezTo>
                  <a:pt x="475" y="419"/>
                  <a:pt x="517" y="343"/>
                  <a:pt x="517" y="258"/>
                </a:cubicBezTo>
                <a:close/>
              </a:path>
            </a:pathLst>
          </a:custGeom>
          <a:solidFill>
            <a:srgbClr val="F4F5F6"/>
          </a:solidFill>
          <a:ln w="25400">
            <a:solidFill>
              <a:schemeClr val="accent2">
                <a:alpha val="40000"/>
              </a:schemeClr>
            </a:solidFill>
          </a:ln>
          <a:effectLst>
            <a:outerShdw blurRad="355600" dist="1143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800" b="1">
              <a:solidFill>
                <a:schemeClr val="accent1"/>
              </a:solidFill>
            </a:endParaRP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32052838-D60C-4DA4-9463-DD2B9641DEFD}"/>
              </a:ext>
            </a:extLst>
          </p:cNvPr>
          <p:cNvSpPr/>
          <p:nvPr/>
        </p:nvSpPr>
        <p:spPr>
          <a:xfrm>
            <a:off x="7691919" y="6093615"/>
            <a:ext cx="38161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Ежемесячные расходы на одного человека составляют </a:t>
            </a:r>
            <a:r>
              <a:rPr lang="en-US" sz="2400" b="1" dirty="0">
                <a:solidFill>
                  <a:srgbClr val="3C529E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404</a:t>
            </a:r>
            <a:r>
              <a:rPr lang="uz-Cyrl-UZ" sz="2400" b="1" dirty="0">
                <a:solidFill>
                  <a:srgbClr val="3C529E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долл.</a:t>
            </a:r>
            <a:endParaRPr lang="en-US" sz="2400" b="1" dirty="0">
              <a:solidFill>
                <a:srgbClr val="3C529E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4" name="Freeform 7">
            <a:extLst>
              <a:ext uri="{FF2B5EF4-FFF2-40B4-BE49-F238E27FC236}">
                <a16:creationId xmlns:a16="http://schemas.microsoft.com/office/drawing/2014/main" id="{45FDC56D-78AF-4E50-8200-54530D32456D}"/>
              </a:ext>
            </a:extLst>
          </p:cNvPr>
          <p:cNvSpPr>
            <a:spLocks/>
          </p:cNvSpPr>
          <p:nvPr/>
        </p:nvSpPr>
        <p:spPr bwMode="auto">
          <a:xfrm>
            <a:off x="12121856" y="3975683"/>
            <a:ext cx="2032088" cy="3208648"/>
          </a:xfrm>
          <a:custGeom>
            <a:avLst/>
            <a:gdLst>
              <a:gd name="T0" fmla="*/ 517 w 517"/>
              <a:gd name="T1" fmla="*/ 258 h 818"/>
              <a:gd name="T2" fmla="*/ 258 w 517"/>
              <a:gd name="T3" fmla="*/ 0 h 818"/>
              <a:gd name="T4" fmla="*/ 0 w 517"/>
              <a:gd name="T5" fmla="*/ 258 h 818"/>
              <a:gd name="T6" fmla="*/ 105 w 517"/>
              <a:gd name="T7" fmla="*/ 466 h 818"/>
              <a:gd name="T8" fmla="*/ 105 w 517"/>
              <a:gd name="T9" fmla="*/ 466 h 818"/>
              <a:gd name="T10" fmla="*/ 168 w 517"/>
              <a:gd name="T11" fmla="*/ 652 h 818"/>
              <a:gd name="T12" fmla="*/ 151 w 517"/>
              <a:gd name="T13" fmla="*/ 710 h 818"/>
              <a:gd name="T14" fmla="*/ 258 w 517"/>
              <a:gd name="T15" fmla="*/ 818 h 818"/>
              <a:gd name="T16" fmla="*/ 366 w 517"/>
              <a:gd name="T17" fmla="*/ 710 h 818"/>
              <a:gd name="T18" fmla="*/ 359 w 517"/>
              <a:gd name="T19" fmla="*/ 672 h 818"/>
              <a:gd name="T20" fmla="*/ 359 w 517"/>
              <a:gd name="T21" fmla="*/ 672 h 818"/>
              <a:gd name="T22" fmla="*/ 359 w 517"/>
              <a:gd name="T23" fmla="*/ 672 h 818"/>
              <a:gd name="T24" fmla="*/ 349 w 517"/>
              <a:gd name="T25" fmla="*/ 652 h 818"/>
              <a:gd name="T26" fmla="*/ 411 w 517"/>
              <a:gd name="T27" fmla="*/ 466 h 818"/>
              <a:gd name="T28" fmla="*/ 411 w 517"/>
              <a:gd name="T29" fmla="*/ 466 h 818"/>
              <a:gd name="T30" fmla="*/ 517 w 517"/>
              <a:gd name="T31" fmla="*/ 258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7" h="818">
                <a:moveTo>
                  <a:pt x="517" y="258"/>
                </a:moveTo>
                <a:cubicBezTo>
                  <a:pt x="517" y="115"/>
                  <a:pt x="401" y="0"/>
                  <a:pt x="258" y="0"/>
                </a:cubicBezTo>
                <a:cubicBezTo>
                  <a:pt x="116" y="0"/>
                  <a:pt x="0" y="115"/>
                  <a:pt x="0" y="258"/>
                </a:cubicBezTo>
                <a:cubicBezTo>
                  <a:pt x="0" y="343"/>
                  <a:pt x="42" y="419"/>
                  <a:pt x="105" y="466"/>
                </a:cubicBezTo>
                <a:cubicBezTo>
                  <a:pt x="105" y="466"/>
                  <a:pt x="105" y="466"/>
                  <a:pt x="105" y="466"/>
                </a:cubicBezTo>
                <a:cubicBezTo>
                  <a:pt x="196" y="541"/>
                  <a:pt x="182" y="616"/>
                  <a:pt x="168" y="652"/>
                </a:cubicBezTo>
                <a:cubicBezTo>
                  <a:pt x="157" y="669"/>
                  <a:pt x="151" y="688"/>
                  <a:pt x="151" y="710"/>
                </a:cubicBezTo>
                <a:cubicBezTo>
                  <a:pt x="151" y="769"/>
                  <a:pt x="199" y="818"/>
                  <a:pt x="258" y="818"/>
                </a:cubicBezTo>
                <a:cubicBezTo>
                  <a:pt x="318" y="818"/>
                  <a:pt x="366" y="769"/>
                  <a:pt x="366" y="710"/>
                </a:cubicBezTo>
                <a:cubicBezTo>
                  <a:pt x="366" y="697"/>
                  <a:pt x="364" y="684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7" y="665"/>
                  <a:pt x="353" y="658"/>
                  <a:pt x="349" y="652"/>
                </a:cubicBezTo>
                <a:cubicBezTo>
                  <a:pt x="335" y="616"/>
                  <a:pt x="321" y="541"/>
                  <a:pt x="411" y="466"/>
                </a:cubicBezTo>
                <a:cubicBezTo>
                  <a:pt x="411" y="466"/>
                  <a:pt x="411" y="466"/>
                  <a:pt x="411" y="466"/>
                </a:cubicBezTo>
                <a:cubicBezTo>
                  <a:pt x="475" y="419"/>
                  <a:pt x="517" y="343"/>
                  <a:pt x="517" y="258"/>
                </a:cubicBezTo>
                <a:close/>
              </a:path>
            </a:pathLst>
          </a:custGeom>
          <a:solidFill>
            <a:srgbClr val="F4F5F6"/>
          </a:solidFill>
          <a:ln w="25400">
            <a:solidFill>
              <a:schemeClr val="accent2">
                <a:alpha val="40000"/>
              </a:schemeClr>
            </a:solidFill>
          </a:ln>
          <a:effectLst>
            <a:outerShdw blurRad="355600" dist="1143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800" b="1">
              <a:solidFill>
                <a:schemeClr val="accent1"/>
              </a:solidFill>
            </a:endParaRPr>
          </a:p>
        </p:txBody>
      </p:sp>
      <p:sp>
        <p:nvSpPr>
          <p:cNvPr id="95" name="Freeform 7">
            <a:extLst>
              <a:ext uri="{FF2B5EF4-FFF2-40B4-BE49-F238E27FC236}">
                <a16:creationId xmlns:a16="http://schemas.microsoft.com/office/drawing/2014/main" id="{87651E83-EFE9-48A0-AC27-9E84AE9003DD}"/>
              </a:ext>
            </a:extLst>
          </p:cNvPr>
          <p:cNvSpPr>
            <a:spLocks/>
          </p:cNvSpPr>
          <p:nvPr/>
        </p:nvSpPr>
        <p:spPr bwMode="auto">
          <a:xfrm>
            <a:off x="15674165" y="2616364"/>
            <a:ext cx="2032088" cy="3208648"/>
          </a:xfrm>
          <a:custGeom>
            <a:avLst/>
            <a:gdLst>
              <a:gd name="T0" fmla="*/ 517 w 517"/>
              <a:gd name="T1" fmla="*/ 258 h 818"/>
              <a:gd name="T2" fmla="*/ 258 w 517"/>
              <a:gd name="T3" fmla="*/ 0 h 818"/>
              <a:gd name="T4" fmla="*/ 0 w 517"/>
              <a:gd name="T5" fmla="*/ 258 h 818"/>
              <a:gd name="T6" fmla="*/ 105 w 517"/>
              <a:gd name="T7" fmla="*/ 466 h 818"/>
              <a:gd name="T8" fmla="*/ 105 w 517"/>
              <a:gd name="T9" fmla="*/ 466 h 818"/>
              <a:gd name="T10" fmla="*/ 168 w 517"/>
              <a:gd name="T11" fmla="*/ 652 h 818"/>
              <a:gd name="T12" fmla="*/ 151 w 517"/>
              <a:gd name="T13" fmla="*/ 710 h 818"/>
              <a:gd name="T14" fmla="*/ 258 w 517"/>
              <a:gd name="T15" fmla="*/ 818 h 818"/>
              <a:gd name="T16" fmla="*/ 366 w 517"/>
              <a:gd name="T17" fmla="*/ 710 h 818"/>
              <a:gd name="T18" fmla="*/ 359 w 517"/>
              <a:gd name="T19" fmla="*/ 672 h 818"/>
              <a:gd name="T20" fmla="*/ 359 w 517"/>
              <a:gd name="T21" fmla="*/ 672 h 818"/>
              <a:gd name="T22" fmla="*/ 359 w 517"/>
              <a:gd name="T23" fmla="*/ 672 h 818"/>
              <a:gd name="T24" fmla="*/ 349 w 517"/>
              <a:gd name="T25" fmla="*/ 652 h 818"/>
              <a:gd name="T26" fmla="*/ 411 w 517"/>
              <a:gd name="T27" fmla="*/ 466 h 818"/>
              <a:gd name="T28" fmla="*/ 411 w 517"/>
              <a:gd name="T29" fmla="*/ 466 h 818"/>
              <a:gd name="T30" fmla="*/ 517 w 517"/>
              <a:gd name="T31" fmla="*/ 258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7" h="818">
                <a:moveTo>
                  <a:pt x="517" y="258"/>
                </a:moveTo>
                <a:cubicBezTo>
                  <a:pt x="517" y="115"/>
                  <a:pt x="401" y="0"/>
                  <a:pt x="258" y="0"/>
                </a:cubicBezTo>
                <a:cubicBezTo>
                  <a:pt x="116" y="0"/>
                  <a:pt x="0" y="115"/>
                  <a:pt x="0" y="258"/>
                </a:cubicBezTo>
                <a:cubicBezTo>
                  <a:pt x="0" y="343"/>
                  <a:pt x="42" y="419"/>
                  <a:pt x="105" y="466"/>
                </a:cubicBezTo>
                <a:cubicBezTo>
                  <a:pt x="105" y="466"/>
                  <a:pt x="105" y="466"/>
                  <a:pt x="105" y="466"/>
                </a:cubicBezTo>
                <a:cubicBezTo>
                  <a:pt x="196" y="541"/>
                  <a:pt x="182" y="616"/>
                  <a:pt x="168" y="652"/>
                </a:cubicBezTo>
                <a:cubicBezTo>
                  <a:pt x="157" y="669"/>
                  <a:pt x="151" y="688"/>
                  <a:pt x="151" y="710"/>
                </a:cubicBezTo>
                <a:cubicBezTo>
                  <a:pt x="151" y="769"/>
                  <a:pt x="199" y="818"/>
                  <a:pt x="258" y="818"/>
                </a:cubicBezTo>
                <a:cubicBezTo>
                  <a:pt x="318" y="818"/>
                  <a:pt x="366" y="769"/>
                  <a:pt x="366" y="710"/>
                </a:cubicBezTo>
                <a:cubicBezTo>
                  <a:pt x="366" y="697"/>
                  <a:pt x="364" y="684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7" y="665"/>
                  <a:pt x="353" y="658"/>
                  <a:pt x="349" y="652"/>
                </a:cubicBezTo>
                <a:cubicBezTo>
                  <a:pt x="335" y="616"/>
                  <a:pt x="321" y="541"/>
                  <a:pt x="411" y="466"/>
                </a:cubicBezTo>
                <a:cubicBezTo>
                  <a:pt x="411" y="466"/>
                  <a:pt x="411" y="466"/>
                  <a:pt x="411" y="466"/>
                </a:cubicBezTo>
                <a:cubicBezTo>
                  <a:pt x="475" y="419"/>
                  <a:pt x="517" y="343"/>
                  <a:pt x="517" y="258"/>
                </a:cubicBezTo>
                <a:close/>
              </a:path>
            </a:pathLst>
          </a:custGeom>
          <a:solidFill>
            <a:srgbClr val="F4F5F6"/>
          </a:solidFill>
          <a:ln w="25400">
            <a:solidFill>
              <a:schemeClr val="accent2">
                <a:alpha val="40000"/>
              </a:schemeClr>
            </a:solidFill>
          </a:ln>
          <a:effectLst>
            <a:outerShdw blurRad="355600" dist="1143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800" b="1">
              <a:solidFill>
                <a:schemeClr val="accent1"/>
              </a:solidFill>
            </a:endParaRP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4B17197B-C145-4959-A500-259BED879A05}"/>
              </a:ext>
            </a:extLst>
          </p:cNvPr>
          <p:cNvSpPr/>
          <p:nvPr/>
        </p:nvSpPr>
        <p:spPr>
          <a:xfrm>
            <a:off x="11337012" y="7504483"/>
            <a:ext cx="38161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C529E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90+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стран с безвизовым режимом</a:t>
            </a:r>
            <a:endParaRPr lang="en-US" sz="2400" dirty="0">
              <a:solidFill>
                <a:srgbClr val="033861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CDC098ED-C5EF-4D61-88B1-D51E22D69307}"/>
              </a:ext>
            </a:extLst>
          </p:cNvPr>
          <p:cNvSpPr/>
          <p:nvPr/>
        </p:nvSpPr>
        <p:spPr>
          <a:xfrm>
            <a:off x="14824686" y="6142830"/>
            <a:ext cx="40794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Возможность получения </a:t>
            </a:r>
            <a:r>
              <a:rPr lang="ru-RU" sz="2400" b="1" dirty="0">
                <a:solidFill>
                  <a:srgbClr val="3C529E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инвестиционной визы </a:t>
            </a:r>
            <a:r>
              <a:rPr lang="ru-RU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для вас и членов семьи</a:t>
            </a:r>
          </a:p>
        </p:txBody>
      </p:sp>
      <p:pic>
        <p:nvPicPr>
          <p:cNvPr id="78" name="Picture 16">
            <a:extLst>
              <a:ext uri="{FF2B5EF4-FFF2-40B4-BE49-F238E27FC236}">
                <a16:creationId xmlns:a16="http://schemas.microsoft.com/office/drawing/2014/main" id="{C35C15E0-2AC1-4865-B46A-0B6302A4F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052" y="4352637"/>
            <a:ext cx="996148" cy="99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8">
            <a:extLst>
              <a:ext uri="{FF2B5EF4-FFF2-40B4-BE49-F238E27FC236}">
                <a16:creationId xmlns:a16="http://schemas.microsoft.com/office/drawing/2014/main" id="{F7C575FD-DA69-4447-824A-99CC1F4C8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969" y="3027448"/>
            <a:ext cx="1080083" cy="108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0">
            <a:extLst>
              <a:ext uri="{FF2B5EF4-FFF2-40B4-BE49-F238E27FC236}">
                <a16:creationId xmlns:a16="http://schemas.microsoft.com/office/drawing/2014/main" id="{33F9D2C5-505B-4FD5-9902-716AB80D1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0700" y="4352637"/>
            <a:ext cx="898232" cy="89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4">
            <a:extLst>
              <a:ext uri="{FF2B5EF4-FFF2-40B4-BE49-F238E27FC236}">
                <a16:creationId xmlns:a16="http://schemas.microsoft.com/office/drawing/2014/main" id="{FC624D65-38B5-4009-A58C-6E12E2346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7801" y="2950687"/>
            <a:ext cx="969907" cy="96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38A051D1-FE7A-4198-8978-39724F9819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546" y="3171834"/>
            <a:ext cx="1048854" cy="1048854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04E94E2D-2155-469E-8E36-157049EE22BA}"/>
              </a:ext>
            </a:extLst>
          </p:cNvPr>
          <p:cNvSpPr txBox="1"/>
          <p:nvPr/>
        </p:nvSpPr>
        <p:spPr>
          <a:xfrm>
            <a:off x="2372617" y="1263992"/>
            <a:ext cx="143175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КОМФОРТНЫЕ УСЛОВИЯ ЖИЗНИ</a:t>
            </a:r>
            <a:endParaRPr lang="en-US" sz="4800" b="1" dirty="0">
              <a:solidFill>
                <a:srgbClr val="3E549F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1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2">
            <a:extLst>
              <a:ext uri="{FF2B5EF4-FFF2-40B4-BE49-F238E27FC236}">
                <a16:creationId xmlns:a16="http://schemas.microsoft.com/office/drawing/2014/main" id="{2ED0E4F8-8FCA-4F20-94B4-8F47A47727B3}"/>
              </a:ext>
            </a:extLst>
          </p:cNvPr>
          <p:cNvGrpSpPr/>
          <p:nvPr/>
        </p:nvGrpSpPr>
        <p:grpSpPr>
          <a:xfrm>
            <a:off x="6375696" y="1628278"/>
            <a:ext cx="6725646" cy="6725644"/>
            <a:chOff x="7349505" y="606851"/>
            <a:chExt cx="1211126" cy="1211126"/>
          </a:xfrm>
        </p:grpSpPr>
        <p:sp>
          <p:nvSpPr>
            <p:cNvPr id="70" name="Oval 3">
              <a:extLst>
                <a:ext uri="{FF2B5EF4-FFF2-40B4-BE49-F238E27FC236}">
                  <a16:creationId xmlns:a16="http://schemas.microsoft.com/office/drawing/2014/main" id="{EF7713D2-4EED-4F25-AC3D-95DACC6E8F9C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solidFill>
              <a:srgbClr val="EBECF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77800" dist="114300" dir="2700000" algn="tl" rotWithShape="0">
                <a:srgbClr val="ACB0C0">
                  <a:alpha val="4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Oval 4">
              <a:extLst>
                <a:ext uri="{FF2B5EF4-FFF2-40B4-BE49-F238E27FC236}">
                  <a16:creationId xmlns:a16="http://schemas.microsoft.com/office/drawing/2014/main" id="{4B2248FC-BE30-4930-A462-83C586B04134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solidFill>
              <a:srgbClr val="EBECF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14300" dist="114300" dir="13500000" algn="br" rotWithShape="0">
                <a:srgbClr val="FFFFFF">
                  <a:alpha val="56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Group 5">
            <a:extLst>
              <a:ext uri="{FF2B5EF4-FFF2-40B4-BE49-F238E27FC236}">
                <a16:creationId xmlns:a16="http://schemas.microsoft.com/office/drawing/2014/main" id="{C8F100FB-E955-4DE1-90FC-DA2849CDFDD5}"/>
              </a:ext>
            </a:extLst>
          </p:cNvPr>
          <p:cNvGrpSpPr/>
          <p:nvPr/>
        </p:nvGrpSpPr>
        <p:grpSpPr>
          <a:xfrm>
            <a:off x="6886506" y="2139088"/>
            <a:ext cx="5704029" cy="5704029"/>
            <a:chOff x="7349505" y="606851"/>
            <a:chExt cx="1211126" cy="1211126"/>
          </a:xfrm>
        </p:grpSpPr>
        <p:sp>
          <p:nvSpPr>
            <p:cNvPr id="68" name="Oval 6">
              <a:extLst>
                <a:ext uri="{FF2B5EF4-FFF2-40B4-BE49-F238E27FC236}">
                  <a16:creationId xmlns:a16="http://schemas.microsoft.com/office/drawing/2014/main" id="{1F7A2E52-93A3-4B37-B88C-617F01F3EF07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solidFill>
              <a:srgbClr val="EBECF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77800" dist="114300" dir="2700000" algn="tl" rotWithShape="0">
                <a:srgbClr val="ACB0C0">
                  <a:alpha val="4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7">
              <a:extLst>
                <a:ext uri="{FF2B5EF4-FFF2-40B4-BE49-F238E27FC236}">
                  <a16:creationId xmlns:a16="http://schemas.microsoft.com/office/drawing/2014/main" id="{BCE2D37F-FE18-4E9A-BD7A-0C4D008A57AE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solidFill>
              <a:srgbClr val="EBECF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14300" dist="114300" dir="13500000" algn="br" rotWithShape="0">
                <a:srgbClr val="FFFFFF">
                  <a:alpha val="56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8">
            <a:extLst>
              <a:ext uri="{FF2B5EF4-FFF2-40B4-BE49-F238E27FC236}">
                <a16:creationId xmlns:a16="http://schemas.microsoft.com/office/drawing/2014/main" id="{C483D5AB-2C74-49FE-A413-4375DD399ABA}"/>
              </a:ext>
            </a:extLst>
          </p:cNvPr>
          <p:cNvGrpSpPr/>
          <p:nvPr/>
        </p:nvGrpSpPr>
        <p:grpSpPr>
          <a:xfrm>
            <a:off x="7353327" y="2605909"/>
            <a:ext cx="4770383" cy="4770381"/>
            <a:chOff x="7349505" y="606851"/>
            <a:chExt cx="1211126" cy="1211126"/>
          </a:xfrm>
        </p:grpSpPr>
        <p:sp>
          <p:nvSpPr>
            <p:cNvPr id="66" name="Oval 9">
              <a:extLst>
                <a:ext uri="{FF2B5EF4-FFF2-40B4-BE49-F238E27FC236}">
                  <a16:creationId xmlns:a16="http://schemas.microsoft.com/office/drawing/2014/main" id="{99E7A080-9B53-4D81-8A0B-C2B6602A7B26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solidFill>
              <a:srgbClr val="EBECF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77800" dist="114300" dir="2700000" algn="tl" rotWithShape="0">
                <a:srgbClr val="ACB0C0">
                  <a:alpha val="4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10">
              <a:extLst>
                <a:ext uri="{FF2B5EF4-FFF2-40B4-BE49-F238E27FC236}">
                  <a16:creationId xmlns:a16="http://schemas.microsoft.com/office/drawing/2014/main" id="{EB95376F-2A72-4F7D-BB3E-4761EB0E332C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14300" dist="114300" dir="13500000" algn="br" rotWithShape="0">
                <a:srgbClr val="FFFFFF">
                  <a:alpha val="56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AD97112-5224-EA47-7C84-36703F323494}"/>
              </a:ext>
            </a:extLst>
          </p:cNvPr>
          <p:cNvGrpSpPr/>
          <p:nvPr/>
        </p:nvGrpSpPr>
        <p:grpSpPr>
          <a:xfrm>
            <a:off x="590551" y="6181340"/>
            <a:ext cx="5330595" cy="925669"/>
            <a:chOff x="4964142" y="8699699"/>
            <a:chExt cx="5330595" cy="925669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2D0517-BE70-424D-95C8-8BA285039D3A}"/>
                </a:ext>
              </a:extLst>
            </p:cNvPr>
            <p:cNvSpPr txBox="1"/>
            <p:nvPr/>
          </p:nvSpPr>
          <p:spPr>
            <a:xfrm>
              <a:off x="4964142" y="8742682"/>
              <a:ext cx="42214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Конкурентноспособный человеческий капитал</a:t>
              </a:r>
            </a:p>
          </p:txBody>
        </p:sp>
        <p:pic>
          <p:nvPicPr>
            <p:cNvPr id="76" name="Picture 4">
              <a:extLst>
                <a:ext uri="{FF2B5EF4-FFF2-40B4-BE49-F238E27FC236}">
                  <a16:creationId xmlns:a16="http://schemas.microsoft.com/office/drawing/2014/main" id="{A2AD8E40-7FA8-428F-B506-0B7CAF828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9068" y="8699699"/>
              <a:ext cx="925669" cy="925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C796234-7820-DC07-1B57-7B9776E119A3}"/>
              </a:ext>
            </a:extLst>
          </p:cNvPr>
          <p:cNvGrpSpPr/>
          <p:nvPr/>
        </p:nvGrpSpPr>
        <p:grpSpPr>
          <a:xfrm>
            <a:off x="6375696" y="8805136"/>
            <a:ext cx="5325742" cy="1725805"/>
            <a:chOff x="680325" y="6239472"/>
            <a:chExt cx="5325742" cy="1725805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9C7F229-B353-432C-8D5B-33DAE6E9E830}"/>
                </a:ext>
              </a:extLst>
            </p:cNvPr>
            <p:cNvSpPr txBox="1"/>
            <p:nvPr/>
          </p:nvSpPr>
          <p:spPr>
            <a:xfrm>
              <a:off x="680325" y="6395617"/>
              <a:ext cx="429306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Развивающаяся инфраструктура и богатые природные ресурсы</a:t>
              </a:r>
            </a:p>
          </p:txBody>
        </p:sp>
        <p:pic>
          <p:nvPicPr>
            <p:cNvPr id="79" name="Picture 8">
              <a:extLst>
                <a:ext uri="{FF2B5EF4-FFF2-40B4-BE49-F238E27FC236}">
                  <a16:creationId xmlns:a16="http://schemas.microsoft.com/office/drawing/2014/main" id="{8DA4B32D-AE84-4226-95D5-3284E7DD1A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177" y="6239472"/>
              <a:ext cx="976890" cy="976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93DF780-5711-666C-3C27-675B1510E20E}"/>
              </a:ext>
            </a:extLst>
          </p:cNvPr>
          <p:cNvGrpSpPr/>
          <p:nvPr/>
        </p:nvGrpSpPr>
        <p:grpSpPr>
          <a:xfrm>
            <a:off x="13379466" y="2359361"/>
            <a:ext cx="5047497" cy="1938992"/>
            <a:chOff x="13682871" y="5981388"/>
            <a:chExt cx="5047497" cy="1938992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B765DBB-4838-4AA3-9D13-A930052E458E}"/>
                </a:ext>
              </a:extLst>
            </p:cNvPr>
            <p:cNvSpPr txBox="1"/>
            <p:nvPr/>
          </p:nvSpPr>
          <p:spPr>
            <a:xfrm>
              <a:off x="14655358" y="5981388"/>
              <a:ext cx="407501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Конкурентоспособные затраты на ведение бизнеса, стимулы и комфортные условия жизни</a:t>
              </a:r>
            </a:p>
          </p:txBody>
        </p:sp>
        <p:pic>
          <p:nvPicPr>
            <p:cNvPr id="83" name="Picture 18">
              <a:extLst>
                <a:ext uri="{FF2B5EF4-FFF2-40B4-BE49-F238E27FC236}">
                  <a16:creationId xmlns:a16="http://schemas.microsoft.com/office/drawing/2014/main" id="{CFEF097E-C7B5-4D4E-8EA7-4C2FE8E428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2871" y="6339374"/>
              <a:ext cx="862395" cy="862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984D202-C62C-1745-A481-918C46BEE4CE}"/>
              </a:ext>
            </a:extLst>
          </p:cNvPr>
          <p:cNvGrpSpPr/>
          <p:nvPr/>
        </p:nvGrpSpPr>
        <p:grpSpPr>
          <a:xfrm>
            <a:off x="13568163" y="6105046"/>
            <a:ext cx="6333543" cy="1027574"/>
            <a:chOff x="13471241" y="2685710"/>
            <a:chExt cx="6333543" cy="1027574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DBA1BCE-7148-411D-8B9C-5C0CED43E9BB}"/>
                </a:ext>
              </a:extLst>
            </p:cNvPr>
            <p:cNvSpPr txBox="1"/>
            <p:nvPr/>
          </p:nvSpPr>
          <p:spPr>
            <a:xfrm>
              <a:off x="14532513" y="2685710"/>
              <a:ext cx="52722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Доступность местных и региональных рынков</a:t>
              </a:r>
            </a:p>
          </p:txBody>
        </p:sp>
        <p:pic>
          <p:nvPicPr>
            <p:cNvPr id="84" name="Picture 20">
              <a:extLst>
                <a:ext uri="{FF2B5EF4-FFF2-40B4-BE49-F238E27FC236}">
                  <a16:creationId xmlns:a16="http://schemas.microsoft.com/office/drawing/2014/main" id="{EB8AD5E3-3E12-4383-A14E-F44674F3E4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1241" y="2736394"/>
              <a:ext cx="976890" cy="976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A178C9B3-331B-44C7-9907-7F57BE59D9A5}"/>
              </a:ext>
            </a:extLst>
          </p:cNvPr>
          <p:cNvSpPr/>
          <p:nvPr/>
        </p:nvSpPr>
        <p:spPr>
          <a:xfrm>
            <a:off x="7979062" y="5209203"/>
            <a:ext cx="35189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Причин </a:t>
            </a:r>
            <a:br>
              <a:rPr lang="ru-RU" sz="32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инвестировать </a:t>
            </a:r>
            <a:br>
              <a:rPr lang="ru-RU" sz="32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в Узбекистан</a:t>
            </a:r>
            <a:endParaRPr lang="en-US" sz="2000" dirty="0">
              <a:solidFill>
                <a:schemeClr val="bg1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4A6C4B2C-CEE3-4044-A784-67DFBA42A93B}"/>
              </a:ext>
            </a:extLst>
          </p:cNvPr>
          <p:cNvSpPr/>
          <p:nvPr/>
        </p:nvSpPr>
        <p:spPr>
          <a:xfrm>
            <a:off x="9006606" y="2605909"/>
            <a:ext cx="1441293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9900" b="1" spc="-15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9900" b="1" spc="-15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EF8D147-D365-2D58-7544-A33953206FD8}"/>
              </a:ext>
            </a:extLst>
          </p:cNvPr>
          <p:cNvGrpSpPr/>
          <p:nvPr/>
        </p:nvGrpSpPr>
        <p:grpSpPr>
          <a:xfrm>
            <a:off x="400051" y="2583134"/>
            <a:ext cx="5556564" cy="996608"/>
            <a:chOff x="400051" y="2583134"/>
            <a:chExt cx="5556564" cy="996608"/>
          </a:xfrm>
        </p:grpSpPr>
        <p:pic>
          <p:nvPicPr>
            <p:cNvPr id="80" name="Picture 10">
              <a:extLst>
                <a:ext uri="{FF2B5EF4-FFF2-40B4-BE49-F238E27FC236}">
                  <a16:creationId xmlns:a16="http://schemas.microsoft.com/office/drawing/2014/main" id="{45B134BD-5832-4A7E-9870-A088E0F125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0007" y="2583134"/>
              <a:ext cx="996608" cy="99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91E6EC-666D-DD2E-54E7-7333E8E0E71B}"/>
                </a:ext>
              </a:extLst>
            </p:cNvPr>
            <p:cNvSpPr txBox="1"/>
            <p:nvPr/>
          </p:nvSpPr>
          <p:spPr>
            <a:xfrm>
              <a:off x="400051" y="2717347"/>
              <a:ext cx="44756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Необратимые реформы и стратегическое развитие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64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190E88A-AB44-B744-B42A-7FD6341A000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538" y="11021"/>
          <a:ext cx="2535" cy="2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190E88A-AB44-B744-B42A-7FD6341A00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8" y="11021"/>
                        <a:ext cx="2535" cy="2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7F9C7573-89FF-6143-94E3-346BE4B93271}"/>
              </a:ext>
            </a:extLst>
          </p:cNvPr>
          <p:cNvSpPr txBox="1">
            <a:spLocks/>
          </p:cNvSpPr>
          <p:nvPr/>
        </p:nvSpPr>
        <p:spPr>
          <a:xfrm>
            <a:off x="1652515" y="333905"/>
            <a:ext cx="5969006" cy="2123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endParaRPr lang="en-US" sz="15336" dirty="0">
              <a:solidFill>
                <a:srgbClr val="FFFFFF"/>
              </a:solidFill>
              <a:latin typeface="EYInterstate" panose="02000503020000020004" pitchFamily="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564E35-014F-451B-8A4D-772019C3F2D9}"/>
              </a:ext>
            </a:extLst>
          </p:cNvPr>
          <p:cNvSpPr/>
          <p:nvPr/>
        </p:nvSpPr>
        <p:spPr>
          <a:xfrm>
            <a:off x="-169144" y="8485"/>
            <a:ext cx="9738519" cy="10964316"/>
          </a:xfrm>
          <a:prstGeom prst="rect">
            <a:avLst/>
          </a:prstGeom>
          <a:gradFill>
            <a:gsLst>
              <a:gs pos="100000">
                <a:srgbClr val="3D539E"/>
              </a:gs>
              <a:gs pos="0">
                <a:srgbClr val="6A7E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Montserrat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EFF328-D75C-465C-856C-7023F3E3B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07690" y="2579046"/>
            <a:ext cx="13006929" cy="73202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B28E92-F574-46BF-B645-E259457F77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4" y="-38108"/>
            <a:ext cx="4215424" cy="12302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07B8B5-E48E-42DC-AD6C-295C6BD411E5}"/>
              </a:ext>
            </a:extLst>
          </p:cNvPr>
          <p:cNvSpPr txBox="1"/>
          <p:nvPr/>
        </p:nvSpPr>
        <p:spPr>
          <a:xfrm>
            <a:off x="1877082" y="1531662"/>
            <a:ext cx="5969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800" b="1" dirty="0">
                <a:solidFill>
                  <a:schemeClr val="bg1"/>
                </a:solidFill>
                <a:latin typeface="Montserrat" pitchFamily="2" charset="-52"/>
              </a:rPr>
              <a:t>ИНВЕСТИРУЙТЕ </a:t>
            </a:r>
          </a:p>
          <a:p>
            <a:pPr algn="l"/>
            <a:r>
              <a:rPr lang="ru-RU" sz="4800" b="1" dirty="0">
                <a:solidFill>
                  <a:schemeClr val="bg1"/>
                </a:solidFill>
                <a:latin typeface="Montserrat" pitchFamily="2" charset="-52"/>
              </a:rPr>
              <a:t>В УЗБЕКИСТАН!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A571C6-31D4-4B86-9D52-25CC095288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58" y="1955997"/>
            <a:ext cx="3100833" cy="3040884"/>
          </a:xfrm>
          <a:prstGeom prst="rect">
            <a:avLst/>
          </a:prstGeom>
        </p:spPr>
      </p:pic>
      <p:grpSp>
        <p:nvGrpSpPr>
          <p:cNvPr id="40" name="Рисунок 3">
            <a:extLst>
              <a:ext uri="{FF2B5EF4-FFF2-40B4-BE49-F238E27FC236}">
                <a16:creationId xmlns:a16="http://schemas.microsoft.com/office/drawing/2014/main" id="{C7331E38-C19E-49C9-8463-489213287E4A}"/>
              </a:ext>
            </a:extLst>
          </p:cNvPr>
          <p:cNvGrpSpPr/>
          <p:nvPr/>
        </p:nvGrpSpPr>
        <p:grpSpPr>
          <a:xfrm>
            <a:off x="1925065" y="5504969"/>
            <a:ext cx="1090626" cy="1017918"/>
            <a:chOff x="638314" y="3571211"/>
            <a:chExt cx="682697" cy="637184"/>
          </a:xfrm>
          <a:solidFill>
            <a:schemeClr val="bg1"/>
          </a:solidFill>
        </p:grpSpPr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C42BD276-2E68-4AEC-B89C-EFB88010C122}"/>
                </a:ext>
              </a:extLst>
            </p:cNvPr>
            <p:cNvSpPr/>
            <p:nvPr/>
          </p:nvSpPr>
          <p:spPr>
            <a:xfrm>
              <a:off x="829469" y="3766917"/>
              <a:ext cx="91026" cy="91026"/>
            </a:xfrm>
            <a:custGeom>
              <a:avLst/>
              <a:gdLst>
                <a:gd name="connsiteX0" fmla="*/ 131988 w 91026"/>
                <a:gd name="connsiteY0" fmla="*/ 122885 h 91026"/>
                <a:gd name="connsiteX1" fmla="*/ 131988 w 91026"/>
                <a:gd name="connsiteY1" fmla="*/ 22757 h 91026"/>
                <a:gd name="connsiteX2" fmla="*/ 18205 w 91026"/>
                <a:gd name="connsiteY2" fmla="*/ 0 h 91026"/>
                <a:gd name="connsiteX3" fmla="*/ 0 w 91026"/>
                <a:gd name="connsiteY3" fmla="*/ 122885 h 91026"/>
                <a:gd name="connsiteX4" fmla="*/ 131988 w 91026"/>
                <a:gd name="connsiteY4" fmla="*/ 122885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26" h="91026">
                  <a:moveTo>
                    <a:pt x="131988" y="122885"/>
                  </a:moveTo>
                  <a:lnTo>
                    <a:pt x="131988" y="22757"/>
                  </a:lnTo>
                  <a:cubicBezTo>
                    <a:pt x="91026" y="22757"/>
                    <a:pt x="54616" y="13654"/>
                    <a:pt x="18205" y="0"/>
                  </a:cubicBezTo>
                  <a:cubicBezTo>
                    <a:pt x="4551" y="36410"/>
                    <a:pt x="0" y="77372"/>
                    <a:pt x="0" y="122885"/>
                  </a:cubicBezTo>
                  <a:lnTo>
                    <a:pt x="131988" y="122885"/>
                  </a:lnTo>
                  <a:close/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DB714883-6F88-4A26-BC09-6571DC6EE948}"/>
                </a:ext>
              </a:extLst>
            </p:cNvPr>
            <p:cNvSpPr/>
            <p:nvPr/>
          </p:nvSpPr>
          <p:spPr>
            <a:xfrm>
              <a:off x="829469" y="3930765"/>
              <a:ext cx="91026" cy="91026"/>
            </a:xfrm>
            <a:custGeom>
              <a:avLst/>
              <a:gdLst>
                <a:gd name="connsiteX0" fmla="*/ 131988 w 91026"/>
                <a:gd name="connsiteY0" fmla="*/ 100129 h 91026"/>
                <a:gd name="connsiteX1" fmla="*/ 131988 w 91026"/>
                <a:gd name="connsiteY1" fmla="*/ 0 h 91026"/>
                <a:gd name="connsiteX2" fmla="*/ 0 w 91026"/>
                <a:gd name="connsiteY2" fmla="*/ 0 h 91026"/>
                <a:gd name="connsiteX3" fmla="*/ 18205 w 91026"/>
                <a:gd name="connsiteY3" fmla="*/ 122885 h 91026"/>
                <a:gd name="connsiteX4" fmla="*/ 131988 w 91026"/>
                <a:gd name="connsiteY4" fmla="*/ 100129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26" h="91026">
                  <a:moveTo>
                    <a:pt x="131988" y="100129"/>
                  </a:moveTo>
                  <a:lnTo>
                    <a:pt x="131988" y="0"/>
                  </a:lnTo>
                  <a:lnTo>
                    <a:pt x="0" y="0"/>
                  </a:lnTo>
                  <a:cubicBezTo>
                    <a:pt x="0" y="45513"/>
                    <a:pt x="9103" y="86475"/>
                    <a:pt x="18205" y="122885"/>
                  </a:cubicBezTo>
                  <a:cubicBezTo>
                    <a:pt x="54616" y="113783"/>
                    <a:pt x="91026" y="104680"/>
                    <a:pt x="131988" y="100129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838586F2-D1B3-4B30-85A1-56A579FB50F7}"/>
                </a:ext>
              </a:extLst>
            </p:cNvPr>
            <p:cNvSpPr/>
            <p:nvPr/>
          </p:nvSpPr>
          <p:spPr>
            <a:xfrm>
              <a:off x="861328" y="3603070"/>
              <a:ext cx="91026" cy="136539"/>
            </a:xfrm>
            <a:custGeom>
              <a:avLst/>
              <a:gdLst>
                <a:gd name="connsiteX0" fmla="*/ 0 w 91026"/>
                <a:gd name="connsiteY0" fmla="*/ 118334 h 136539"/>
                <a:gd name="connsiteX1" fmla="*/ 100129 w 91026"/>
                <a:gd name="connsiteY1" fmla="*/ 141091 h 136539"/>
                <a:gd name="connsiteX2" fmla="*/ 100129 w 91026"/>
                <a:gd name="connsiteY2" fmla="*/ 0 h 136539"/>
                <a:gd name="connsiteX3" fmla="*/ 0 w 91026"/>
                <a:gd name="connsiteY3" fmla="*/ 118334 h 13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26" h="136539">
                  <a:moveTo>
                    <a:pt x="0" y="118334"/>
                  </a:moveTo>
                  <a:cubicBezTo>
                    <a:pt x="31859" y="131988"/>
                    <a:pt x="63718" y="136539"/>
                    <a:pt x="100129" y="141091"/>
                  </a:cubicBezTo>
                  <a:lnTo>
                    <a:pt x="100129" y="0"/>
                  </a:lnTo>
                  <a:cubicBezTo>
                    <a:pt x="50064" y="13654"/>
                    <a:pt x="18205" y="72821"/>
                    <a:pt x="0" y="118334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E958AA23-6DD6-4F1A-BA5F-72D2725D6847}"/>
                </a:ext>
              </a:extLst>
            </p:cNvPr>
            <p:cNvSpPr/>
            <p:nvPr/>
          </p:nvSpPr>
          <p:spPr>
            <a:xfrm>
              <a:off x="1002419" y="4076407"/>
              <a:ext cx="91026" cy="136539"/>
            </a:xfrm>
            <a:custGeom>
              <a:avLst/>
              <a:gdLst>
                <a:gd name="connsiteX0" fmla="*/ 100129 w 91026"/>
                <a:gd name="connsiteY0" fmla="*/ 22757 h 136539"/>
                <a:gd name="connsiteX1" fmla="*/ 0 w 91026"/>
                <a:gd name="connsiteY1" fmla="*/ 0 h 136539"/>
                <a:gd name="connsiteX2" fmla="*/ 0 w 91026"/>
                <a:gd name="connsiteY2" fmla="*/ 141091 h 136539"/>
                <a:gd name="connsiteX3" fmla="*/ 100129 w 91026"/>
                <a:gd name="connsiteY3" fmla="*/ 22757 h 13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26" h="136539">
                  <a:moveTo>
                    <a:pt x="100129" y="22757"/>
                  </a:moveTo>
                  <a:cubicBezTo>
                    <a:pt x="68270" y="9103"/>
                    <a:pt x="36411" y="4551"/>
                    <a:pt x="0" y="0"/>
                  </a:cubicBezTo>
                  <a:lnTo>
                    <a:pt x="0" y="141091"/>
                  </a:lnTo>
                  <a:cubicBezTo>
                    <a:pt x="50064" y="127437"/>
                    <a:pt x="81924" y="68270"/>
                    <a:pt x="100129" y="22757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57FCC6EF-A7F7-4E48-B128-D163D1D638CD}"/>
                </a:ext>
              </a:extLst>
            </p:cNvPr>
            <p:cNvSpPr/>
            <p:nvPr/>
          </p:nvSpPr>
          <p:spPr>
            <a:xfrm>
              <a:off x="638314" y="3684994"/>
              <a:ext cx="136539" cy="182053"/>
            </a:xfrm>
            <a:custGeom>
              <a:avLst/>
              <a:gdLst>
                <a:gd name="connsiteX0" fmla="*/ 145642 w 136539"/>
                <a:gd name="connsiteY0" fmla="*/ 204809 h 182052"/>
                <a:gd name="connsiteX1" fmla="*/ 168399 w 136539"/>
                <a:gd name="connsiteY1" fmla="*/ 63718 h 182052"/>
                <a:gd name="connsiteX2" fmla="*/ 81924 w 136539"/>
                <a:gd name="connsiteY2" fmla="*/ 0 h 182052"/>
                <a:gd name="connsiteX3" fmla="*/ 0 w 136539"/>
                <a:gd name="connsiteY3" fmla="*/ 204809 h 182052"/>
                <a:gd name="connsiteX4" fmla="*/ 145642 w 136539"/>
                <a:gd name="connsiteY4" fmla="*/ 204809 h 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39" h="182052">
                  <a:moveTo>
                    <a:pt x="145642" y="204809"/>
                  </a:moveTo>
                  <a:cubicBezTo>
                    <a:pt x="145642" y="154745"/>
                    <a:pt x="154745" y="104680"/>
                    <a:pt x="168399" y="63718"/>
                  </a:cubicBezTo>
                  <a:cubicBezTo>
                    <a:pt x="136539" y="45513"/>
                    <a:pt x="109232" y="22757"/>
                    <a:pt x="81924" y="0"/>
                  </a:cubicBezTo>
                  <a:cubicBezTo>
                    <a:pt x="31859" y="59167"/>
                    <a:pt x="4551" y="127437"/>
                    <a:pt x="0" y="204809"/>
                  </a:cubicBezTo>
                  <a:lnTo>
                    <a:pt x="145642" y="204809"/>
                  </a:lnTo>
                  <a:close/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id="{50336CA8-B9AB-46DF-9678-19450D69E100}"/>
                </a:ext>
              </a:extLst>
            </p:cNvPr>
            <p:cNvSpPr/>
            <p:nvPr/>
          </p:nvSpPr>
          <p:spPr>
            <a:xfrm>
              <a:off x="1157164" y="3926213"/>
              <a:ext cx="136539" cy="182053"/>
            </a:xfrm>
            <a:custGeom>
              <a:avLst/>
              <a:gdLst>
                <a:gd name="connsiteX0" fmla="*/ 22757 w 136539"/>
                <a:gd name="connsiteY0" fmla="*/ 4551 h 182052"/>
                <a:gd name="connsiteX1" fmla="*/ 0 w 136539"/>
                <a:gd name="connsiteY1" fmla="*/ 145642 h 182052"/>
                <a:gd name="connsiteX2" fmla="*/ 86475 w 136539"/>
                <a:gd name="connsiteY2" fmla="*/ 204809 h 182052"/>
                <a:gd name="connsiteX3" fmla="*/ 168399 w 136539"/>
                <a:gd name="connsiteY3" fmla="*/ 0 h 182052"/>
                <a:gd name="connsiteX4" fmla="*/ 22757 w 136539"/>
                <a:gd name="connsiteY4" fmla="*/ 0 h 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39" h="182052">
                  <a:moveTo>
                    <a:pt x="22757" y="4551"/>
                  </a:moveTo>
                  <a:cubicBezTo>
                    <a:pt x="22757" y="54616"/>
                    <a:pt x="13654" y="104680"/>
                    <a:pt x="0" y="145642"/>
                  </a:cubicBezTo>
                  <a:cubicBezTo>
                    <a:pt x="31859" y="163847"/>
                    <a:pt x="59167" y="182053"/>
                    <a:pt x="86475" y="204809"/>
                  </a:cubicBezTo>
                  <a:cubicBezTo>
                    <a:pt x="136539" y="145642"/>
                    <a:pt x="163847" y="77372"/>
                    <a:pt x="168399" y="0"/>
                  </a:cubicBezTo>
                  <a:lnTo>
                    <a:pt x="22757" y="0"/>
                  </a:lnTo>
                  <a:close/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29FD89FA-4438-43CD-B1BF-E7673B48EDDE}"/>
                </a:ext>
              </a:extLst>
            </p:cNvPr>
            <p:cNvSpPr/>
            <p:nvPr/>
          </p:nvSpPr>
          <p:spPr>
            <a:xfrm>
              <a:off x="638314" y="3930765"/>
              <a:ext cx="136539" cy="182053"/>
            </a:xfrm>
            <a:custGeom>
              <a:avLst/>
              <a:gdLst>
                <a:gd name="connsiteX0" fmla="*/ 145642 w 136539"/>
                <a:gd name="connsiteY0" fmla="*/ 0 h 182052"/>
                <a:gd name="connsiteX1" fmla="*/ 0 w 136539"/>
                <a:gd name="connsiteY1" fmla="*/ 0 h 182052"/>
                <a:gd name="connsiteX2" fmla="*/ 81924 w 136539"/>
                <a:gd name="connsiteY2" fmla="*/ 204809 h 182052"/>
                <a:gd name="connsiteX3" fmla="*/ 168399 w 136539"/>
                <a:gd name="connsiteY3" fmla="*/ 145642 h 182052"/>
                <a:gd name="connsiteX4" fmla="*/ 145642 w 136539"/>
                <a:gd name="connsiteY4" fmla="*/ 0 h 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39" h="182052">
                  <a:moveTo>
                    <a:pt x="145642" y="0"/>
                  </a:moveTo>
                  <a:lnTo>
                    <a:pt x="0" y="0"/>
                  </a:lnTo>
                  <a:cubicBezTo>
                    <a:pt x="4551" y="77372"/>
                    <a:pt x="31859" y="145642"/>
                    <a:pt x="81924" y="204809"/>
                  </a:cubicBezTo>
                  <a:cubicBezTo>
                    <a:pt x="109232" y="182053"/>
                    <a:pt x="136539" y="159296"/>
                    <a:pt x="168399" y="145642"/>
                  </a:cubicBezTo>
                  <a:cubicBezTo>
                    <a:pt x="154745" y="100129"/>
                    <a:pt x="145642" y="50064"/>
                    <a:pt x="145642" y="0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7E95DD52-F886-472A-A70A-A99E7A1026BE}"/>
                </a:ext>
              </a:extLst>
            </p:cNvPr>
            <p:cNvSpPr/>
            <p:nvPr/>
          </p:nvSpPr>
          <p:spPr>
            <a:xfrm>
              <a:off x="861328" y="4076407"/>
              <a:ext cx="91026" cy="136539"/>
            </a:xfrm>
            <a:custGeom>
              <a:avLst/>
              <a:gdLst>
                <a:gd name="connsiteX0" fmla="*/ 100129 w 91026"/>
                <a:gd name="connsiteY0" fmla="*/ 141091 h 136539"/>
                <a:gd name="connsiteX1" fmla="*/ 100129 w 91026"/>
                <a:gd name="connsiteY1" fmla="*/ 0 h 136539"/>
                <a:gd name="connsiteX2" fmla="*/ 0 w 91026"/>
                <a:gd name="connsiteY2" fmla="*/ 22757 h 136539"/>
                <a:gd name="connsiteX3" fmla="*/ 100129 w 91026"/>
                <a:gd name="connsiteY3" fmla="*/ 141091 h 13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26" h="136539">
                  <a:moveTo>
                    <a:pt x="100129" y="141091"/>
                  </a:moveTo>
                  <a:lnTo>
                    <a:pt x="100129" y="0"/>
                  </a:lnTo>
                  <a:cubicBezTo>
                    <a:pt x="63718" y="0"/>
                    <a:pt x="31859" y="9103"/>
                    <a:pt x="0" y="22757"/>
                  </a:cubicBezTo>
                  <a:cubicBezTo>
                    <a:pt x="18205" y="68270"/>
                    <a:pt x="50064" y="127437"/>
                    <a:pt x="100129" y="141091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95DE8DB2-B354-4175-AB66-C0F851EB04B8}"/>
                </a:ext>
              </a:extLst>
            </p:cNvPr>
            <p:cNvSpPr/>
            <p:nvPr/>
          </p:nvSpPr>
          <p:spPr>
            <a:xfrm>
              <a:off x="1038830" y="4117369"/>
              <a:ext cx="136539" cy="91026"/>
            </a:xfrm>
            <a:custGeom>
              <a:avLst/>
              <a:gdLst>
                <a:gd name="connsiteX0" fmla="*/ 104680 w 136539"/>
                <a:gd name="connsiteY0" fmla="*/ 0 h 91026"/>
                <a:gd name="connsiteX1" fmla="*/ 0 w 136539"/>
                <a:gd name="connsiteY1" fmla="*/ 131988 h 91026"/>
                <a:gd name="connsiteX2" fmla="*/ 172950 w 136539"/>
                <a:gd name="connsiteY2" fmla="*/ 50064 h 91026"/>
                <a:gd name="connsiteX3" fmla="*/ 104680 w 136539"/>
                <a:gd name="connsiteY3" fmla="*/ 0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39" h="91026">
                  <a:moveTo>
                    <a:pt x="104680" y="0"/>
                  </a:moveTo>
                  <a:cubicBezTo>
                    <a:pt x="81924" y="50064"/>
                    <a:pt x="50064" y="104680"/>
                    <a:pt x="0" y="131988"/>
                  </a:cubicBezTo>
                  <a:cubicBezTo>
                    <a:pt x="63718" y="122885"/>
                    <a:pt x="122885" y="91026"/>
                    <a:pt x="172950" y="50064"/>
                  </a:cubicBezTo>
                  <a:cubicBezTo>
                    <a:pt x="150193" y="31859"/>
                    <a:pt x="127437" y="13654"/>
                    <a:pt x="104680" y="0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id="{AF116EA7-803B-492D-B08D-DD5DB0EB20D3}"/>
                </a:ext>
              </a:extLst>
            </p:cNvPr>
            <p:cNvSpPr/>
            <p:nvPr/>
          </p:nvSpPr>
          <p:spPr>
            <a:xfrm>
              <a:off x="752097" y="4117369"/>
              <a:ext cx="136539" cy="91026"/>
            </a:xfrm>
            <a:custGeom>
              <a:avLst/>
              <a:gdLst>
                <a:gd name="connsiteX0" fmla="*/ 68270 w 136539"/>
                <a:gd name="connsiteY0" fmla="*/ 0 h 91026"/>
                <a:gd name="connsiteX1" fmla="*/ 0 w 136539"/>
                <a:gd name="connsiteY1" fmla="*/ 50064 h 91026"/>
                <a:gd name="connsiteX2" fmla="*/ 172950 w 136539"/>
                <a:gd name="connsiteY2" fmla="*/ 131988 h 91026"/>
                <a:gd name="connsiteX3" fmla="*/ 68270 w 136539"/>
                <a:gd name="connsiteY3" fmla="*/ 0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39" h="91026">
                  <a:moveTo>
                    <a:pt x="68270" y="0"/>
                  </a:moveTo>
                  <a:cubicBezTo>
                    <a:pt x="45513" y="13654"/>
                    <a:pt x="22757" y="31859"/>
                    <a:pt x="0" y="50064"/>
                  </a:cubicBezTo>
                  <a:cubicBezTo>
                    <a:pt x="50064" y="95578"/>
                    <a:pt x="109232" y="122885"/>
                    <a:pt x="172950" y="131988"/>
                  </a:cubicBezTo>
                  <a:cubicBezTo>
                    <a:pt x="122885" y="104680"/>
                    <a:pt x="86475" y="50064"/>
                    <a:pt x="68270" y="0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4AF85CD4-73C7-48B9-9865-8C691AB65CE5}"/>
                </a:ext>
              </a:extLst>
            </p:cNvPr>
            <p:cNvSpPr/>
            <p:nvPr/>
          </p:nvSpPr>
          <p:spPr>
            <a:xfrm>
              <a:off x="752097" y="3571211"/>
              <a:ext cx="136539" cy="91026"/>
            </a:xfrm>
            <a:custGeom>
              <a:avLst/>
              <a:gdLst>
                <a:gd name="connsiteX0" fmla="*/ 68270 w 136539"/>
                <a:gd name="connsiteY0" fmla="*/ 131988 h 91026"/>
                <a:gd name="connsiteX1" fmla="*/ 172950 w 136539"/>
                <a:gd name="connsiteY1" fmla="*/ 0 h 91026"/>
                <a:gd name="connsiteX2" fmla="*/ 0 w 136539"/>
                <a:gd name="connsiteY2" fmla="*/ 81924 h 91026"/>
                <a:gd name="connsiteX3" fmla="*/ 68270 w 136539"/>
                <a:gd name="connsiteY3" fmla="*/ 131988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39" h="91026">
                  <a:moveTo>
                    <a:pt x="68270" y="131988"/>
                  </a:moveTo>
                  <a:cubicBezTo>
                    <a:pt x="86475" y="81924"/>
                    <a:pt x="122885" y="27308"/>
                    <a:pt x="172950" y="0"/>
                  </a:cubicBezTo>
                  <a:cubicBezTo>
                    <a:pt x="109232" y="9103"/>
                    <a:pt x="50064" y="40962"/>
                    <a:pt x="0" y="81924"/>
                  </a:cubicBezTo>
                  <a:cubicBezTo>
                    <a:pt x="22757" y="100129"/>
                    <a:pt x="45513" y="118334"/>
                    <a:pt x="68270" y="131988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52" name="Полилиния: фигура 51">
              <a:extLst>
                <a:ext uri="{FF2B5EF4-FFF2-40B4-BE49-F238E27FC236}">
                  <a16:creationId xmlns:a16="http://schemas.microsoft.com/office/drawing/2014/main" id="{5CC90DC6-9E31-4E16-B0FD-2C5A99B5A12B}"/>
                </a:ext>
              </a:extLst>
            </p:cNvPr>
            <p:cNvSpPr/>
            <p:nvPr/>
          </p:nvSpPr>
          <p:spPr>
            <a:xfrm>
              <a:off x="1002419" y="3930765"/>
              <a:ext cx="91026" cy="91026"/>
            </a:xfrm>
            <a:custGeom>
              <a:avLst/>
              <a:gdLst>
                <a:gd name="connsiteX0" fmla="*/ 0 w 91026"/>
                <a:gd name="connsiteY0" fmla="*/ 0 h 91026"/>
                <a:gd name="connsiteX1" fmla="*/ 0 w 91026"/>
                <a:gd name="connsiteY1" fmla="*/ 100129 h 91026"/>
                <a:gd name="connsiteX2" fmla="*/ 113783 w 91026"/>
                <a:gd name="connsiteY2" fmla="*/ 122885 h 91026"/>
                <a:gd name="connsiteX3" fmla="*/ 131988 w 91026"/>
                <a:gd name="connsiteY3" fmla="*/ 0 h 91026"/>
                <a:gd name="connsiteX4" fmla="*/ 0 w 91026"/>
                <a:gd name="connsiteY4" fmla="*/ 0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26" h="91026">
                  <a:moveTo>
                    <a:pt x="0" y="0"/>
                  </a:moveTo>
                  <a:lnTo>
                    <a:pt x="0" y="100129"/>
                  </a:lnTo>
                  <a:cubicBezTo>
                    <a:pt x="40962" y="100129"/>
                    <a:pt x="77372" y="109232"/>
                    <a:pt x="113783" y="122885"/>
                  </a:cubicBezTo>
                  <a:cubicBezTo>
                    <a:pt x="122885" y="86475"/>
                    <a:pt x="131988" y="40962"/>
                    <a:pt x="131988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53" name="Полилиния: фигура 52">
              <a:extLst>
                <a:ext uri="{FF2B5EF4-FFF2-40B4-BE49-F238E27FC236}">
                  <a16:creationId xmlns:a16="http://schemas.microsoft.com/office/drawing/2014/main" id="{8F4AA91E-16C4-4E86-90F8-F89D676E097F}"/>
                </a:ext>
              </a:extLst>
            </p:cNvPr>
            <p:cNvSpPr/>
            <p:nvPr/>
          </p:nvSpPr>
          <p:spPr>
            <a:xfrm>
              <a:off x="1157164" y="3680443"/>
              <a:ext cx="136539" cy="182053"/>
            </a:xfrm>
            <a:custGeom>
              <a:avLst/>
              <a:gdLst>
                <a:gd name="connsiteX0" fmla="*/ 0 w 136539"/>
                <a:gd name="connsiteY0" fmla="*/ 63718 h 182052"/>
                <a:gd name="connsiteX1" fmla="*/ 22757 w 136539"/>
                <a:gd name="connsiteY1" fmla="*/ 204809 h 182052"/>
                <a:gd name="connsiteX2" fmla="*/ 168399 w 136539"/>
                <a:gd name="connsiteY2" fmla="*/ 204809 h 182052"/>
                <a:gd name="connsiteX3" fmla="*/ 86475 w 136539"/>
                <a:gd name="connsiteY3" fmla="*/ 0 h 182052"/>
                <a:gd name="connsiteX4" fmla="*/ 0 w 136539"/>
                <a:gd name="connsiteY4" fmla="*/ 63718 h 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39" h="182052">
                  <a:moveTo>
                    <a:pt x="0" y="63718"/>
                  </a:moveTo>
                  <a:cubicBezTo>
                    <a:pt x="13654" y="109232"/>
                    <a:pt x="18205" y="154745"/>
                    <a:pt x="22757" y="204809"/>
                  </a:cubicBezTo>
                  <a:lnTo>
                    <a:pt x="168399" y="204809"/>
                  </a:lnTo>
                  <a:cubicBezTo>
                    <a:pt x="163847" y="127437"/>
                    <a:pt x="136539" y="59167"/>
                    <a:pt x="86475" y="0"/>
                  </a:cubicBezTo>
                  <a:cubicBezTo>
                    <a:pt x="59167" y="27308"/>
                    <a:pt x="31859" y="50064"/>
                    <a:pt x="0" y="63718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7D4CFBD7-2B00-405F-A4E9-3347304A8657}"/>
                </a:ext>
              </a:extLst>
            </p:cNvPr>
            <p:cNvSpPr/>
            <p:nvPr/>
          </p:nvSpPr>
          <p:spPr>
            <a:xfrm>
              <a:off x="1002419" y="3766917"/>
              <a:ext cx="91026" cy="91026"/>
            </a:xfrm>
            <a:custGeom>
              <a:avLst/>
              <a:gdLst>
                <a:gd name="connsiteX0" fmla="*/ 0 w 91026"/>
                <a:gd name="connsiteY0" fmla="*/ 22757 h 91026"/>
                <a:gd name="connsiteX1" fmla="*/ 0 w 91026"/>
                <a:gd name="connsiteY1" fmla="*/ 122885 h 91026"/>
                <a:gd name="connsiteX2" fmla="*/ 131988 w 91026"/>
                <a:gd name="connsiteY2" fmla="*/ 122885 h 91026"/>
                <a:gd name="connsiteX3" fmla="*/ 113783 w 91026"/>
                <a:gd name="connsiteY3" fmla="*/ 0 h 91026"/>
                <a:gd name="connsiteX4" fmla="*/ 0 w 91026"/>
                <a:gd name="connsiteY4" fmla="*/ 22757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26" h="91026">
                  <a:moveTo>
                    <a:pt x="0" y="22757"/>
                  </a:moveTo>
                  <a:lnTo>
                    <a:pt x="0" y="122885"/>
                  </a:lnTo>
                  <a:lnTo>
                    <a:pt x="131988" y="122885"/>
                  </a:lnTo>
                  <a:cubicBezTo>
                    <a:pt x="131988" y="77372"/>
                    <a:pt x="122885" y="36410"/>
                    <a:pt x="113783" y="0"/>
                  </a:cubicBezTo>
                  <a:cubicBezTo>
                    <a:pt x="77372" y="9103"/>
                    <a:pt x="40962" y="18205"/>
                    <a:pt x="0" y="22757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ED576BA6-39AA-4C7F-9981-1C0B099253F2}"/>
                </a:ext>
              </a:extLst>
            </p:cNvPr>
            <p:cNvSpPr/>
            <p:nvPr/>
          </p:nvSpPr>
          <p:spPr>
            <a:xfrm>
              <a:off x="1002419" y="3603070"/>
              <a:ext cx="91026" cy="136539"/>
            </a:xfrm>
            <a:custGeom>
              <a:avLst/>
              <a:gdLst>
                <a:gd name="connsiteX0" fmla="*/ 0 w 91026"/>
                <a:gd name="connsiteY0" fmla="*/ 0 h 136539"/>
                <a:gd name="connsiteX1" fmla="*/ 0 w 91026"/>
                <a:gd name="connsiteY1" fmla="*/ 141091 h 136539"/>
                <a:gd name="connsiteX2" fmla="*/ 100129 w 91026"/>
                <a:gd name="connsiteY2" fmla="*/ 118334 h 136539"/>
                <a:gd name="connsiteX3" fmla="*/ 0 w 91026"/>
                <a:gd name="connsiteY3" fmla="*/ 0 h 13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26" h="136539">
                  <a:moveTo>
                    <a:pt x="0" y="0"/>
                  </a:moveTo>
                  <a:lnTo>
                    <a:pt x="0" y="141091"/>
                  </a:lnTo>
                  <a:cubicBezTo>
                    <a:pt x="36411" y="141091"/>
                    <a:pt x="68270" y="131988"/>
                    <a:pt x="100129" y="118334"/>
                  </a:cubicBezTo>
                  <a:cubicBezTo>
                    <a:pt x="81924" y="72821"/>
                    <a:pt x="50064" y="13654"/>
                    <a:pt x="0" y="0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287C1330-9897-4F81-AF51-457D212575D5}"/>
                </a:ext>
              </a:extLst>
            </p:cNvPr>
            <p:cNvSpPr/>
            <p:nvPr/>
          </p:nvSpPr>
          <p:spPr>
            <a:xfrm>
              <a:off x="1038830" y="3571211"/>
              <a:ext cx="136539" cy="91026"/>
            </a:xfrm>
            <a:custGeom>
              <a:avLst/>
              <a:gdLst>
                <a:gd name="connsiteX0" fmla="*/ 0 w 136539"/>
                <a:gd name="connsiteY0" fmla="*/ 0 h 91026"/>
                <a:gd name="connsiteX1" fmla="*/ 104680 w 136539"/>
                <a:gd name="connsiteY1" fmla="*/ 131988 h 91026"/>
                <a:gd name="connsiteX2" fmla="*/ 172950 w 136539"/>
                <a:gd name="connsiteY2" fmla="*/ 81924 h 91026"/>
                <a:gd name="connsiteX3" fmla="*/ 0 w 136539"/>
                <a:gd name="connsiteY3" fmla="*/ 0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39" h="91026">
                  <a:moveTo>
                    <a:pt x="0" y="0"/>
                  </a:moveTo>
                  <a:cubicBezTo>
                    <a:pt x="50064" y="27308"/>
                    <a:pt x="81924" y="81924"/>
                    <a:pt x="104680" y="131988"/>
                  </a:cubicBezTo>
                  <a:cubicBezTo>
                    <a:pt x="127437" y="118334"/>
                    <a:pt x="150193" y="100129"/>
                    <a:pt x="172950" y="81924"/>
                  </a:cubicBezTo>
                  <a:cubicBezTo>
                    <a:pt x="122885" y="40962"/>
                    <a:pt x="63718" y="9103"/>
                    <a:pt x="0" y="0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</p:grpSp>
      <p:sp>
        <p:nvSpPr>
          <p:cNvPr id="57" name="Рисунок 5">
            <a:extLst>
              <a:ext uri="{FF2B5EF4-FFF2-40B4-BE49-F238E27FC236}">
                <a16:creationId xmlns:a16="http://schemas.microsoft.com/office/drawing/2014/main" id="{40E7CB6D-591F-4A65-AAE8-C58642B88870}"/>
              </a:ext>
            </a:extLst>
          </p:cNvPr>
          <p:cNvSpPr/>
          <p:nvPr/>
        </p:nvSpPr>
        <p:spPr>
          <a:xfrm>
            <a:off x="1925065" y="7034612"/>
            <a:ext cx="1090626" cy="1090626"/>
          </a:xfrm>
          <a:custGeom>
            <a:avLst/>
            <a:gdLst>
              <a:gd name="connsiteX0" fmla="*/ 341349 w 682697"/>
              <a:gd name="connsiteY0" fmla="*/ 0 h 682697"/>
              <a:gd name="connsiteX1" fmla="*/ 0 w 682697"/>
              <a:gd name="connsiteY1" fmla="*/ 341349 h 682697"/>
              <a:gd name="connsiteX2" fmla="*/ 341349 w 682697"/>
              <a:gd name="connsiteY2" fmla="*/ 682697 h 682697"/>
              <a:gd name="connsiteX3" fmla="*/ 682697 w 682697"/>
              <a:gd name="connsiteY3" fmla="*/ 341349 h 682697"/>
              <a:gd name="connsiteX4" fmla="*/ 341349 w 682697"/>
              <a:gd name="connsiteY4" fmla="*/ 0 h 682697"/>
              <a:gd name="connsiteX5" fmla="*/ 496093 w 682697"/>
              <a:gd name="connsiteY5" fmla="*/ 191155 h 682697"/>
              <a:gd name="connsiteX6" fmla="*/ 341349 w 682697"/>
              <a:gd name="connsiteY6" fmla="*/ 309489 h 682697"/>
              <a:gd name="connsiteX7" fmla="*/ 182053 w 682697"/>
              <a:gd name="connsiteY7" fmla="*/ 191155 h 682697"/>
              <a:gd name="connsiteX8" fmla="*/ 496093 w 682697"/>
              <a:gd name="connsiteY8" fmla="*/ 191155 h 682697"/>
              <a:gd name="connsiteX9" fmla="*/ 509747 w 682697"/>
              <a:gd name="connsiteY9" fmla="*/ 491542 h 682697"/>
              <a:gd name="connsiteX10" fmla="*/ 168399 w 682697"/>
              <a:gd name="connsiteY10" fmla="*/ 491542 h 682697"/>
              <a:gd name="connsiteX11" fmla="*/ 168399 w 682697"/>
              <a:gd name="connsiteY11" fmla="*/ 241220 h 682697"/>
              <a:gd name="connsiteX12" fmla="*/ 327695 w 682697"/>
              <a:gd name="connsiteY12" fmla="*/ 364105 h 682697"/>
              <a:gd name="connsiteX13" fmla="*/ 341349 w 682697"/>
              <a:gd name="connsiteY13" fmla="*/ 368656 h 682697"/>
              <a:gd name="connsiteX14" fmla="*/ 355002 w 682697"/>
              <a:gd name="connsiteY14" fmla="*/ 364105 h 682697"/>
              <a:gd name="connsiteX15" fmla="*/ 509747 w 682697"/>
              <a:gd name="connsiteY15" fmla="*/ 241220 h 682697"/>
              <a:gd name="connsiteX16" fmla="*/ 509747 w 682697"/>
              <a:gd name="connsiteY16" fmla="*/ 491542 h 68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2697" h="682697">
                <a:moveTo>
                  <a:pt x="341349" y="0"/>
                </a:moveTo>
                <a:cubicBezTo>
                  <a:pt x="154745" y="0"/>
                  <a:pt x="0" y="154745"/>
                  <a:pt x="0" y="341349"/>
                </a:cubicBezTo>
                <a:cubicBezTo>
                  <a:pt x="0" y="532504"/>
                  <a:pt x="154745" y="682697"/>
                  <a:pt x="341349" y="682697"/>
                </a:cubicBezTo>
                <a:cubicBezTo>
                  <a:pt x="527952" y="682697"/>
                  <a:pt x="682697" y="527952"/>
                  <a:pt x="682697" y="341349"/>
                </a:cubicBezTo>
                <a:cubicBezTo>
                  <a:pt x="682697" y="154745"/>
                  <a:pt x="532504" y="0"/>
                  <a:pt x="341349" y="0"/>
                </a:cubicBezTo>
                <a:moveTo>
                  <a:pt x="496093" y="191155"/>
                </a:moveTo>
                <a:lnTo>
                  <a:pt x="341349" y="309489"/>
                </a:lnTo>
                <a:lnTo>
                  <a:pt x="182053" y="191155"/>
                </a:lnTo>
                <a:lnTo>
                  <a:pt x="496093" y="191155"/>
                </a:lnTo>
                <a:close/>
                <a:moveTo>
                  <a:pt x="509747" y="491542"/>
                </a:moveTo>
                <a:lnTo>
                  <a:pt x="168399" y="491542"/>
                </a:lnTo>
                <a:lnTo>
                  <a:pt x="168399" y="241220"/>
                </a:lnTo>
                <a:lnTo>
                  <a:pt x="327695" y="364105"/>
                </a:lnTo>
                <a:cubicBezTo>
                  <a:pt x="327695" y="364105"/>
                  <a:pt x="336797" y="368656"/>
                  <a:pt x="341349" y="368656"/>
                </a:cubicBezTo>
                <a:cubicBezTo>
                  <a:pt x="345900" y="368656"/>
                  <a:pt x="350451" y="368656"/>
                  <a:pt x="355002" y="364105"/>
                </a:cubicBezTo>
                <a:lnTo>
                  <a:pt x="509747" y="241220"/>
                </a:lnTo>
                <a:lnTo>
                  <a:pt x="509747" y="491542"/>
                </a:lnTo>
                <a:close/>
              </a:path>
            </a:pathLst>
          </a:custGeom>
          <a:solidFill>
            <a:schemeClr val="bg1"/>
          </a:solidFill>
          <a:ln w="4508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2876"/>
          </a:p>
        </p:txBody>
      </p:sp>
      <p:grpSp>
        <p:nvGrpSpPr>
          <p:cNvPr id="58" name="Рисунок 7">
            <a:extLst>
              <a:ext uri="{FF2B5EF4-FFF2-40B4-BE49-F238E27FC236}">
                <a16:creationId xmlns:a16="http://schemas.microsoft.com/office/drawing/2014/main" id="{A505FD5F-3C1D-4661-A36D-40CCB7869F7F}"/>
              </a:ext>
            </a:extLst>
          </p:cNvPr>
          <p:cNvGrpSpPr/>
          <p:nvPr/>
        </p:nvGrpSpPr>
        <p:grpSpPr>
          <a:xfrm>
            <a:off x="1896819" y="8564256"/>
            <a:ext cx="1090626" cy="1090626"/>
            <a:chOff x="620633" y="5486226"/>
            <a:chExt cx="682697" cy="682697"/>
          </a:xfrm>
          <a:solidFill>
            <a:schemeClr val="bg1"/>
          </a:solidFill>
        </p:grpSpPr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id="{EFDAB740-EFC6-4792-90E8-4A6B8CE03536}"/>
                </a:ext>
              </a:extLst>
            </p:cNvPr>
            <p:cNvSpPr/>
            <p:nvPr/>
          </p:nvSpPr>
          <p:spPr>
            <a:xfrm>
              <a:off x="843647" y="5636419"/>
              <a:ext cx="227566" cy="318592"/>
            </a:xfrm>
            <a:custGeom>
              <a:avLst/>
              <a:gdLst>
                <a:gd name="connsiteX0" fmla="*/ 118334 w 227565"/>
                <a:gd name="connsiteY0" fmla="*/ 0 h 318591"/>
                <a:gd name="connsiteX1" fmla="*/ 0 w 227565"/>
                <a:gd name="connsiteY1" fmla="*/ 127437 h 318591"/>
                <a:gd name="connsiteX2" fmla="*/ 118334 w 227565"/>
                <a:gd name="connsiteY2" fmla="*/ 359554 h 318591"/>
                <a:gd name="connsiteX3" fmla="*/ 236668 w 227565"/>
                <a:gd name="connsiteY3" fmla="*/ 122885 h 318591"/>
                <a:gd name="connsiteX4" fmla="*/ 118334 w 227565"/>
                <a:gd name="connsiteY4" fmla="*/ 0 h 318591"/>
                <a:gd name="connsiteX5" fmla="*/ 118334 w 227565"/>
                <a:gd name="connsiteY5" fmla="*/ 177501 h 318591"/>
                <a:gd name="connsiteX6" fmla="*/ 63718 w 227565"/>
                <a:gd name="connsiteY6" fmla="*/ 122885 h 318591"/>
                <a:gd name="connsiteX7" fmla="*/ 118334 w 227565"/>
                <a:gd name="connsiteY7" fmla="*/ 68270 h 318591"/>
                <a:gd name="connsiteX8" fmla="*/ 172950 w 227565"/>
                <a:gd name="connsiteY8" fmla="*/ 122885 h 318591"/>
                <a:gd name="connsiteX9" fmla="*/ 118334 w 227565"/>
                <a:gd name="connsiteY9" fmla="*/ 177501 h 31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565" h="318591">
                  <a:moveTo>
                    <a:pt x="118334" y="0"/>
                  </a:moveTo>
                  <a:cubicBezTo>
                    <a:pt x="45513" y="0"/>
                    <a:pt x="0" y="45513"/>
                    <a:pt x="0" y="127437"/>
                  </a:cubicBezTo>
                  <a:cubicBezTo>
                    <a:pt x="0" y="172950"/>
                    <a:pt x="59167" y="273079"/>
                    <a:pt x="118334" y="359554"/>
                  </a:cubicBezTo>
                  <a:cubicBezTo>
                    <a:pt x="177501" y="273079"/>
                    <a:pt x="236668" y="168399"/>
                    <a:pt x="236668" y="122885"/>
                  </a:cubicBezTo>
                  <a:cubicBezTo>
                    <a:pt x="236668" y="45513"/>
                    <a:pt x="191155" y="0"/>
                    <a:pt x="118334" y="0"/>
                  </a:cubicBezTo>
                  <a:moveTo>
                    <a:pt x="118334" y="177501"/>
                  </a:moveTo>
                  <a:cubicBezTo>
                    <a:pt x="91026" y="177501"/>
                    <a:pt x="63718" y="154745"/>
                    <a:pt x="63718" y="122885"/>
                  </a:cubicBezTo>
                  <a:cubicBezTo>
                    <a:pt x="63718" y="91026"/>
                    <a:pt x="86475" y="68270"/>
                    <a:pt x="118334" y="68270"/>
                  </a:cubicBezTo>
                  <a:cubicBezTo>
                    <a:pt x="145642" y="68270"/>
                    <a:pt x="172950" y="91026"/>
                    <a:pt x="172950" y="122885"/>
                  </a:cubicBezTo>
                  <a:cubicBezTo>
                    <a:pt x="172950" y="154745"/>
                    <a:pt x="145642" y="177501"/>
                    <a:pt x="118334" y="177501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60" name="Полилиния: фигура 59">
              <a:extLst>
                <a:ext uri="{FF2B5EF4-FFF2-40B4-BE49-F238E27FC236}">
                  <a16:creationId xmlns:a16="http://schemas.microsoft.com/office/drawing/2014/main" id="{96C37AC2-4764-4540-8649-5F6E41E8306A}"/>
                </a:ext>
              </a:extLst>
            </p:cNvPr>
            <p:cNvSpPr/>
            <p:nvPr/>
          </p:nvSpPr>
          <p:spPr>
            <a:xfrm>
              <a:off x="620633" y="5486226"/>
              <a:ext cx="682697" cy="682697"/>
            </a:xfrm>
            <a:custGeom>
              <a:avLst/>
              <a:gdLst>
                <a:gd name="connsiteX0" fmla="*/ 341349 w 682697"/>
                <a:gd name="connsiteY0" fmla="*/ 0 h 682697"/>
                <a:gd name="connsiteX1" fmla="*/ 0 w 682697"/>
                <a:gd name="connsiteY1" fmla="*/ 341349 h 682697"/>
                <a:gd name="connsiteX2" fmla="*/ 341349 w 682697"/>
                <a:gd name="connsiteY2" fmla="*/ 682697 h 682697"/>
                <a:gd name="connsiteX3" fmla="*/ 682697 w 682697"/>
                <a:gd name="connsiteY3" fmla="*/ 341349 h 682697"/>
                <a:gd name="connsiteX4" fmla="*/ 341349 w 682697"/>
                <a:gd name="connsiteY4" fmla="*/ 0 h 682697"/>
                <a:gd name="connsiteX5" fmla="*/ 359554 w 682697"/>
                <a:gd name="connsiteY5" fmla="*/ 550709 h 682697"/>
                <a:gd name="connsiteX6" fmla="*/ 341349 w 682697"/>
                <a:gd name="connsiteY6" fmla="*/ 578017 h 682697"/>
                <a:gd name="connsiteX7" fmla="*/ 323143 w 682697"/>
                <a:gd name="connsiteY7" fmla="*/ 550709 h 682697"/>
                <a:gd name="connsiteX8" fmla="*/ 182053 w 682697"/>
                <a:gd name="connsiteY8" fmla="*/ 277630 h 682697"/>
                <a:gd name="connsiteX9" fmla="*/ 345900 w 682697"/>
                <a:gd name="connsiteY9" fmla="*/ 109232 h 682697"/>
                <a:gd name="connsiteX10" fmla="*/ 509747 w 682697"/>
                <a:gd name="connsiteY10" fmla="*/ 277630 h 682697"/>
                <a:gd name="connsiteX11" fmla="*/ 359554 w 682697"/>
                <a:gd name="connsiteY11" fmla="*/ 550709 h 682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2697" h="682697">
                  <a:moveTo>
                    <a:pt x="341349" y="0"/>
                  </a:moveTo>
                  <a:cubicBezTo>
                    <a:pt x="154745" y="0"/>
                    <a:pt x="0" y="154745"/>
                    <a:pt x="0" y="341349"/>
                  </a:cubicBezTo>
                  <a:cubicBezTo>
                    <a:pt x="0" y="527952"/>
                    <a:pt x="154745" y="682697"/>
                    <a:pt x="341349" y="682697"/>
                  </a:cubicBezTo>
                  <a:cubicBezTo>
                    <a:pt x="527952" y="682697"/>
                    <a:pt x="682697" y="527952"/>
                    <a:pt x="682697" y="341349"/>
                  </a:cubicBezTo>
                  <a:cubicBezTo>
                    <a:pt x="682697" y="154745"/>
                    <a:pt x="527952" y="0"/>
                    <a:pt x="341349" y="0"/>
                  </a:cubicBezTo>
                  <a:moveTo>
                    <a:pt x="359554" y="550709"/>
                  </a:moveTo>
                  <a:lnTo>
                    <a:pt x="341349" y="578017"/>
                  </a:lnTo>
                  <a:lnTo>
                    <a:pt x="323143" y="550709"/>
                  </a:lnTo>
                  <a:cubicBezTo>
                    <a:pt x="309489" y="532504"/>
                    <a:pt x="182053" y="359554"/>
                    <a:pt x="182053" y="277630"/>
                  </a:cubicBezTo>
                  <a:cubicBezTo>
                    <a:pt x="182053" y="177501"/>
                    <a:pt x="245771" y="109232"/>
                    <a:pt x="345900" y="109232"/>
                  </a:cubicBezTo>
                  <a:cubicBezTo>
                    <a:pt x="446029" y="109232"/>
                    <a:pt x="509747" y="172950"/>
                    <a:pt x="509747" y="277630"/>
                  </a:cubicBezTo>
                  <a:cubicBezTo>
                    <a:pt x="505196" y="359554"/>
                    <a:pt x="377759" y="532504"/>
                    <a:pt x="359554" y="550709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</p:grpSp>
      <p:sp>
        <p:nvSpPr>
          <p:cNvPr id="61" name="Рисунок 2">
            <a:extLst>
              <a:ext uri="{FF2B5EF4-FFF2-40B4-BE49-F238E27FC236}">
                <a16:creationId xmlns:a16="http://schemas.microsoft.com/office/drawing/2014/main" id="{43E6CDA2-10B4-4A2A-A308-DFD101DD9FCC}"/>
              </a:ext>
            </a:extLst>
          </p:cNvPr>
          <p:cNvSpPr/>
          <p:nvPr/>
        </p:nvSpPr>
        <p:spPr>
          <a:xfrm>
            <a:off x="1900454" y="3906256"/>
            <a:ext cx="1090625" cy="1090625"/>
          </a:xfrm>
          <a:custGeom>
            <a:avLst/>
            <a:gdLst>
              <a:gd name="connsiteX0" fmla="*/ 598497 w 682695"/>
              <a:gd name="connsiteY0" fmla="*/ 102404 h 682695"/>
              <a:gd name="connsiteX1" fmla="*/ 102404 w 682695"/>
              <a:gd name="connsiteY1" fmla="*/ 102404 h 682695"/>
              <a:gd name="connsiteX2" fmla="*/ 102404 w 682695"/>
              <a:gd name="connsiteY2" fmla="*/ 598497 h 682695"/>
              <a:gd name="connsiteX3" fmla="*/ 598497 w 682695"/>
              <a:gd name="connsiteY3" fmla="*/ 598497 h 682695"/>
              <a:gd name="connsiteX4" fmla="*/ 703177 w 682695"/>
              <a:gd name="connsiteY4" fmla="*/ 348175 h 682695"/>
              <a:gd name="connsiteX5" fmla="*/ 598497 w 682695"/>
              <a:gd name="connsiteY5" fmla="*/ 102404 h 682695"/>
              <a:gd name="connsiteX6" fmla="*/ 530227 w 682695"/>
              <a:gd name="connsiteY6" fmla="*/ 489265 h 682695"/>
              <a:gd name="connsiteX7" fmla="*/ 530227 w 682695"/>
              <a:gd name="connsiteY7" fmla="*/ 489265 h 682695"/>
              <a:gd name="connsiteX8" fmla="*/ 530227 w 682695"/>
              <a:gd name="connsiteY8" fmla="*/ 489265 h 682695"/>
              <a:gd name="connsiteX9" fmla="*/ 512022 w 682695"/>
              <a:gd name="connsiteY9" fmla="*/ 507471 h 682695"/>
              <a:gd name="connsiteX10" fmla="*/ 425547 w 682695"/>
              <a:gd name="connsiteY10" fmla="*/ 534779 h 682695"/>
              <a:gd name="connsiteX11" fmla="*/ 334521 w 682695"/>
              <a:gd name="connsiteY11" fmla="*/ 493817 h 682695"/>
              <a:gd name="connsiteX12" fmla="*/ 261700 w 682695"/>
              <a:gd name="connsiteY12" fmla="*/ 434650 h 682695"/>
              <a:gd name="connsiteX13" fmla="*/ 207084 w 682695"/>
              <a:gd name="connsiteY13" fmla="*/ 366380 h 682695"/>
              <a:gd name="connsiteX14" fmla="*/ 170674 w 682695"/>
              <a:gd name="connsiteY14" fmla="*/ 289008 h 682695"/>
              <a:gd name="connsiteX15" fmla="*/ 193431 w 682695"/>
              <a:gd name="connsiteY15" fmla="*/ 193431 h 682695"/>
              <a:gd name="connsiteX16" fmla="*/ 216187 w 682695"/>
              <a:gd name="connsiteY16" fmla="*/ 170674 h 682695"/>
              <a:gd name="connsiteX17" fmla="*/ 238944 w 682695"/>
              <a:gd name="connsiteY17" fmla="*/ 170674 h 682695"/>
              <a:gd name="connsiteX18" fmla="*/ 238944 w 682695"/>
              <a:gd name="connsiteY18" fmla="*/ 170674 h 682695"/>
              <a:gd name="connsiteX19" fmla="*/ 302662 w 682695"/>
              <a:gd name="connsiteY19" fmla="*/ 234392 h 682695"/>
              <a:gd name="connsiteX20" fmla="*/ 302662 w 682695"/>
              <a:gd name="connsiteY20" fmla="*/ 257149 h 682695"/>
              <a:gd name="connsiteX21" fmla="*/ 302662 w 682695"/>
              <a:gd name="connsiteY21" fmla="*/ 257149 h 682695"/>
              <a:gd name="connsiteX22" fmla="*/ 261700 w 682695"/>
              <a:gd name="connsiteY22" fmla="*/ 298111 h 682695"/>
              <a:gd name="connsiteX23" fmla="*/ 257149 w 682695"/>
              <a:gd name="connsiteY23" fmla="*/ 339072 h 682695"/>
              <a:gd name="connsiteX24" fmla="*/ 302662 w 682695"/>
              <a:gd name="connsiteY24" fmla="*/ 393688 h 682695"/>
              <a:gd name="connsiteX25" fmla="*/ 361829 w 682695"/>
              <a:gd name="connsiteY25" fmla="*/ 443752 h 682695"/>
              <a:gd name="connsiteX26" fmla="*/ 407342 w 682695"/>
              <a:gd name="connsiteY26" fmla="*/ 439201 h 682695"/>
              <a:gd name="connsiteX27" fmla="*/ 443752 w 682695"/>
              <a:gd name="connsiteY27" fmla="*/ 402791 h 682695"/>
              <a:gd name="connsiteX28" fmla="*/ 466509 w 682695"/>
              <a:gd name="connsiteY28" fmla="*/ 402791 h 682695"/>
              <a:gd name="connsiteX29" fmla="*/ 466509 w 682695"/>
              <a:gd name="connsiteY29" fmla="*/ 402791 h 682695"/>
              <a:gd name="connsiteX30" fmla="*/ 534779 w 682695"/>
              <a:gd name="connsiteY30" fmla="*/ 471060 h 682695"/>
              <a:gd name="connsiteX31" fmla="*/ 530227 w 682695"/>
              <a:gd name="connsiteY31" fmla="*/ 489265 h 68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2695" h="682695">
                <a:moveTo>
                  <a:pt x="598497" y="102404"/>
                </a:moveTo>
                <a:cubicBezTo>
                  <a:pt x="461958" y="-34135"/>
                  <a:pt x="238944" y="-34135"/>
                  <a:pt x="102404" y="102404"/>
                </a:cubicBezTo>
                <a:cubicBezTo>
                  <a:pt x="-34135" y="238944"/>
                  <a:pt x="-34135" y="461958"/>
                  <a:pt x="102404" y="598497"/>
                </a:cubicBezTo>
                <a:cubicBezTo>
                  <a:pt x="238944" y="735036"/>
                  <a:pt x="461958" y="735036"/>
                  <a:pt x="598497" y="598497"/>
                </a:cubicBezTo>
                <a:cubicBezTo>
                  <a:pt x="666766" y="530227"/>
                  <a:pt x="703177" y="443752"/>
                  <a:pt x="703177" y="348175"/>
                </a:cubicBezTo>
                <a:cubicBezTo>
                  <a:pt x="703177" y="257149"/>
                  <a:pt x="666766" y="166123"/>
                  <a:pt x="598497" y="102404"/>
                </a:cubicBezTo>
                <a:moveTo>
                  <a:pt x="530227" y="489265"/>
                </a:moveTo>
                <a:cubicBezTo>
                  <a:pt x="530227" y="489265"/>
                  <a:pt x="530227" y="489265"/>
                  <a:pt x="530227" y="489265"/>
                </a:cubicBezTo>
                <a:lnTo>
                  <a:pt x="530227" y="489265"/>
                </a:lnTo>
                <a:lnTo>
                  <a:pt x="512022" y="507471"/>
                </a:lnTo>
                <a:cubicBezTo>
                  <a:pt x="489265" y="530227"/>
                  <a:pt x="457406" y="539330"/>
                  <a:pt x="425547" y="534779"/>
                </a:cubicBezTo>
                <a:cubicBezTo>
                  <a:pt x="393688" y="525676"/>
                  <a:pt x="361829" y="512022"/>
                  <a:pt x="334521" y="493817"/>
                </a:cubicBezTo>
                <a:cubicBezTo>
                  <a:pt x="307213" y="475612"/>
                  <a:pt x="284457" y="452855"/>
                  <a:pt x="261700" y="434650"/>
                </a:cubicBezTo>
                <a:cubicBezTo>
                  <a:pt x="243495" y="411893"/>
                  <a:pt x="225290" y="393688"/>
                  <a:pt x="207084" y="366380"/>
                </a:cubicBezTo>
                <a:cubicBezTo>
                  <a:pt x="193431" y="343624"/>
                  <a:pt x="179777" y="316316"/>
                  <a:pt x="170674" y="289008"/>
                </a:cubicBezTo>
                <a:cubicBezTo>
                  <a:pt x="161571" y="257149"/>
                  <a:pt x="170674" y="216187"/>
                  <a:pt x="193431" y="193431"/>
                </a:cubicBezTo>
                <a:lnTo>
                  <a:pt x="216187" y="170674"/>
                </a:lnTo>
                <a:cubicBezTo>
                  <a:pt x="220738" y="166123"/>
                  <a:pt x="229841" y="166123"/>
                  <a:pt x="238944" y="170674"/>
                </a:cubicBezTo>
                <a:cubicBezTo>
                  <a:pt x="238944" y="170674"/>
                  <a:pt x="238944" y="170674"/>
                  <a:pt x="238944" y="170674"/>
                </a:cubicBezTo>
                <a:lnTo>
                  <a:pt x="302662" y="234392"/>
                </a:lnTo>
                <a:cubicBezTo>
                  <a:pt x="307213" y="238944"/>
                  <a:pt x="307213" y="248046"/>
                  <a:pt x="302662" y="257149"/>
                </a:cubicBezTo>
                <a:cubicBezTo>
                  <a:pt x="302662" y="257149"/>
                  <a:pt x="302662" y="257149"/>
                  <a:pt x="302662" y="257149"/>
                </a:cubicBezTo>
                <a:lnTo>
                  <a:pt x="261700" y="298111"/>
                </a:lnTo>
                <a:cubicBezTo>
                  <a:pt x="252598" y="307213"/>
                  <a:pt x="248046" y="325418"/>
                  <a:pt x="257149" y="339072"/>
                </a:cubicBezTo>
                <a:cubicBezTo>
                  <a:pt x="270803" y="357278"/>
                  <a:pt x="284457" y="375483"/>
                  <a:pt x="302662" y="393688"/>
                </a:cubicBezTo>
                <a:cubicBezTo>
                  <a:pt x="320867" y="411893"/>
                  <a:pt x="343624" y="430098"/>
                  <a:pt x="361829" y="443752"/>
                </a:cubicBezTo>
                <a:cubicBezTo>
                  <a:pt x="380034" y="452855"/>
                  <a:pt x="393688" y="448304"/>
                  <a:pt x="407342" y="439201"/>
                </a:cubicBezTo>
                <a:lnTo>
                  <a:pt x="443752" y="402791"/>
                </a:lnTo>
                <a:cubicBezTo>
                  <a:pt x="448304" y="398239"/>
                  <a:pt x="457406" y="398239"/>
                  <a:pt x="466509" y="402791"/>
                </a:cubicBezTo>
                <a:cubicBezTo>
                  <a:pt x="466509" y="402791"/>
                  <a:pt x="466509" y="402791"/>
                  <a:pt x="466509" y="402791"/>
                </a:cubicBezTo>
                <a:lnTo>
                  <a:pt x="534779" y="471060"/>
                </a:lnTo>
                <a:cubicBezTo>
                  <a:pt x="534779" y="471060"/>
                  <a:pt x="534779" y="484714"/>
                  <a:pt x="530227" y="489265"/>
                </a:cubicBezTo>
              </a:path>
            </a:pathLst>
          </a:custGeom>
          <a:solidFill>
            <a:schemeClr val="bg1"/>
          </a:solidFill>
          <a:ln w="4524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2876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537C58CC-3629-4BD7-8169-CBC6B9E52DFA}"/>
              </a:ext>
            </a:extLst>
          </p:cNvPr>
          <p:cNvSpPr/>
          <p:nvPr/>
        </p:nvSpPr>
        <p:spPr>
          <a:xfrm>
            <a:off x="3238626" y="4153603"/>
            <a:ext cx="3369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+998 71 202 02 10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A57DEDB1-AC65-4AA7-91C9-8AFA0065C60B}"/>
              </a:ext>
            </a:extLst>
          </p:cNvPr>
          <p:cNvSpPr/>
          <p:nvPr/>
        </p:nvSpPr>
        <p:spPr>
          <a:xfrm>
            <a:off x="3238627" y="5715964"/>
            <a:ext cx="3765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www.invest.gov.uz</a:t>
            </a:r>
            <a:endParaRPr lang="ru-RU" sz="2800" b="1" dirty="0">
              <a:solidFill>
                <a:schemeClr val="bg1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FD1BB2D0-2AAD-4A21-A417-994016361852}"/>
              </a:ext>
            </a:extLst>
          </p:cNvPr>
          <p:cNvSpPr/>
          <p:nvPr/>
        </p:nvSpPr>
        <p:spPr>
          <a:xfrm>
            <a:off x="3238626" y="7273465"/>
            <a:ext cx="4052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uzipa@invest.gov.uz</a:t>
            </a:r>
            <a:endParaRPr lang="ru-RU" sz="2800" b="1" dirty="0">
              <a:solidFill>
                <a:schemeClr val="bg1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AC783915-652F-4EBA-84FB-59EB0E6F5483}"/>
              </a:ext>
            </a:extLst>
          </p:cNvPr>
          <p:cNvSpPr/>
          <p:nvPr/>
        </p:nvSpPr>
        <p:spPr>
          <a:xfrm>
            <a:off x="3238625" y="8700775"/>
            <a:ext cx="63307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ул. Т. Шевченко, дом 34, </a:t>
            </a:r>
          </a:p>
          <a:p>
            <a:r>
              <a:rPr lang="ru-RU" sz="28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г. Ташкент, Узбекистан 100047</a:t>
            </a:r>
          </a:p>
        </p:txBody>
      </p:sp>
    </p:spTree>
    <p:extLst>
      <p:ext uri="{BB962C8B-B14F-4D97-AF65-F5344CB8AC3E}">
        <p14:creationId xmlns:p14="http://schemas.microsoft.com/office/powerpoint/2010/main" val="2035347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147990-1C8F-4611-9FAD-ADF718EAE93B}"/>
              </a:ext>
            </a:extLst>
          </p:cNvPr>
          <p:cNvSpPr/>
          <p:nvPr/>
        </p:nvSpPr>
        <p:spPr>
          <a:xfrm flipH="1">
            <a:off x="6839386" y="2468271"/>
            <a:ext cx="4857195" cy="2931045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AB6F34-8560-4A88-A07E-38B512A6A063}"/>
              </a:ext>
            </a:extLst>
          </p:cNvPr>
          <p:cNvSpPr/>
          <p:nvPr/>
        </p:nvSpPr>
        <p:spPr>
          <a:xfrm flipH="1">
            <a:off x="1883914" y="5486400"/>
            <a:ext cx="4857195" cy="2931045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0D5D65-7EAD-47D8-B4BC-4E4C574998F3}"/>
              </a:ext>
            </a:extLst>
          </p:cNvPr>
          <p:cNvSpPr/>
          <p:nvPr/>
        </p:nvSpPr>
        <p:spPr>
          <a:xfrm flipH="1">
            <a:off x="6839386" y="5486400"/>
            <a:ext cx="4857195" cy="2931045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36A21E-25E4-49FD-BC81-B6A5AD70FDF3}"/>
              </a:ext>
            </a:extLst>
          </p:cNvPr>
          <p:cNvSpPr/>
          <p:nvPr/>
        </p:nvSpPr>
        <p:spPr>
          <a:xfrm flipH="1">
            <a:off x="1715107" y="2366405"/>
            <a:ext cx="5194808" cy="3134776"/>
          </a:xfrm>
          <a:prstGeom prst="roundRect">
            <a:avLst>
              <a:gd name="adj" fmla="val 7612"/>
            </a:avLst>
          </a:prstGeom>
          <a:solidFill>
            <a:schemeClr val="bg1"/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03149A-E497-437F-913B-3B1288ADABA1}"/>
              </a:ext>
            </a:extLst>
          </p:cNvPr>
          <p:cNvSpPr txBox="1"/>
          <p:nvPr/>
        </p:nvSpPr>
        <p:spPr>
          <a:xfrm>
            <a:off x="3656360" y="3318899"/>
            <a:ext cx="3404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4400" b="1" dirty="0">
                <a:solidFill>
                  <a:srgbClr val="5469AF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448,9</a:t>
            </a:r>
            <a:r>
              <a:rPr lang="en-US" sz="4400" b="1" dirty="0">
                <a:solidFill>
                  <a:srgbClr val="5469AF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K</a:t>
            </a:r>
            <a:r>
              <a:rPr lang="uz-Cyrl-UZ" sz="4400" b="1" dirty="0">
                <a:solidFill>
                  <a:srgbClr val="5469AF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5469AF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КМ</a:t>
            </a:r>
            <a:endParaRPr lang="ru-RU" sz="4800" dirty="0">
              <a:solidFill>
                <a:srgbClr val="5469AF"/>
              </a:solidFill>
              <a:latin typeface="Montserrat" panose="00000500000000000000" pitchFamily="50" charset="-52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9F44EB-A803-4A11-8F15-F5969893021B}"/>
              </a:ext>
            </a:extLst>
          </p:cNvPr>
          <p:cNvSpPr/>
          <p:nvPr/>
        </p:nvSpPr>
        <p:spPr>
          <a:xfrm flipH="1">
            <a:off x="3636457" y="3904578"/>
            <a:ext cx="2705820" cy="500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-52"/>
                <a:cs typeface="Segoe UI Light" panose="020B0502040204020203" pitchFamily="34" charset="0"/>
              </a:rPr>
              <a:t>Площадь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-52"/>
              <a:cs typeface="Segoe UI Light" panose="020B050204020402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8C0F4A-5437-40D0-A442-455A3FFCAAE8}"/>
              </a:ext>
            </a:extLst>
          </p:cNvPr>
          <p:cNvSpPr/>
          <p:nvPr/>
        </p:nvSpPr>
        <p:spPr>
          <a:xfrm>
            <a:off x="2374274" y="6378390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30E4EB-857C-4308-AAF8-D27950A02B99}"/>
              </a:ext>
            </a:extLst>
          </p:cNvPr>
          <p:cNvSpPr/>
          <p:nvPr/>
        </p:nvSpPr>
        <p:spPr>
          <a:xfrm>
            <a:off x="7312288" y="6378390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B67035-B7E2-4822-B680-97B6CEC64C7E}"/>
              </a:ext>
            </a:extLst>
          </p:cNvPr>
          <p:cNvSpPr/>
          <p:nvPr/>
        </p:nvSpPr>
        <p:spPr>
          <a:xfrm>
            <a:off x="7312288" y="3360261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F338D9-3CE1-44B7-ACD3-074434D016E0}"/>
              </a:ext>
            </a:extLst>
          </p:cNvPr>
          <p:cNvSpPr/>
          <p:nvPr/>
        </p:nvSpPr>
        <p:spPr>
          <a:xfrm>
            <a:off x="2207436" y="3318899"/>
            <a:ext cx="1229788" cy="122978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43" name="Picture 24">
            <a:extLst>
              <a:ext uri="{FF2B5EF4-FFF2-40B4-BE49-F238E27FC236}">
                <a16:creationId xmlns:a16="http://schemas.microsoft.com/office/drawing/2014/main" id="{4A54DF8E-24B9-4B5F-B7E2-097E84C29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938" y="3424120"/>
            <a:ext cx="1004565" cy="10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6">
            <a:extLst>
              <a:ext uri="{FF2B5EF4-FFF2-40B4-BE49-F238E27FC236}">
                <a16:creationId xmlns:a16="http://schemas.microsoft.com/office/drawing/2014/main" id="{179A8458-CC6F-40AF-8029-051BB8C7A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032" y="6458326"/>
            <a:ext cx="987192" cy="98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194DA24-BFA5-4ACA-9051-4AB79119578D}"/>
              </a:ext>
            </a:extLst>
          </p:cNvPr>
          <p:cNvSpPr txBox="1"/>
          <p:nvPr/>
        </p:nvSpPr>
        <p:spPr>
          <a:xfrm>
            <a:off x="3568086" y="6295378"/>
            <a:ext cx="3404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36,1 </a:t>
            </a:r>
            <a:r>
              <a:rPr lang="ru-RU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Млн</a:t>
            </a:r>
            <a:endParaRPr lang="en-US" sz="4400" b="1" dirty="0">
              <a:solidFill>
                <a:schemeClr val="bg1"/>
              </a:solidFill>
              <a:latin typeface="Montserrat" panose="00000500000000000000" pitchFamily="50" charset="-52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Rectangle 24">
            <a:extLst>
              <a:ext uri="{FF2B5EF4-FFF2-40B4-BE49-F238E27FC236}">
                <a16:creationId xmlns:a16="http://schemas.microsoft.com/office/drawing/2014/main" id="{0626ADAB-4A0A-4AAE-8FBD-940A78760185}"/>
              </a:ext>
            </a:extLst>
          </p:cNvPr>
          <p:cNvSpPr/>
          <p:nvPr/>
        </p:nvSpPr>
        <p:spPr>
          <a:xfrm flipH="1">
            <a:off x="3548183" y="6953359"/>
            <a:ext cx="2705820" cy="500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Население</a:t>
            </a:r>
            <a:endParaRPr lang="en-US" sz="2400" dirty="0">
              <a:solidFill>
                <a:schemeClr val="bg1"/>
              </a:solidFill>
              <a:latin typeface="Montserrat" pitchFamily="2" charset="-52"/>
              <a:cs typeface="Segoe UI Light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36713B-3B7C-4908-9F35-8F9FA90CB47D}"/>
              </a:ext>
            </a:extLst>
          </p:cNvPr>
          <p:cNvSpPr txBox="1"/>
          <p:nvPr/>
        </p:nvSpPr>
        <p:spPr>
          <a:xfrm>
            <a:off x="8591088" y="6295378"/>
            <a:ext cx="3404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~50%</a:t>
            </a:r>
          </a:p>
        </p:txBody>
      </p:sp>
      <p:sp>
        <p:nvSpPr>
          <p:cNvPr id="48" name="Rectangle 24">
            <a:extLst>
              <a:ext uri="{FF2B5EF4-FFF2-40B4-BE49-F238E27FC236}">
                <a16:creationId xmlns:a16="http://schemas.microsoft.com/office/drawing/2014/main" id="{8EE0FF7A-FD25-4310-95A3-6E960C66BA6D}"/>
              </a:ext>
            </a:extLst>
          </p:cNvPr>
          <p:cNvSpPr/>
          <p:nvPr/>
        </p:nvSpPr>
        <p:spPr>
          <a:xfrm flipH="1">
            <a:off x="8571185" y="6953359"/>
            <a:ext cx="2705820" cy="500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Урбанизация</a:t>
            </a:r>
            <a:endParaRPr lang="en-US" sz="2400" dirty="0">
              <a:solidFill>
                <a:schemeClr val="bg1"/>
              </a:solidFill>
              <a:latin typeface="Montserrat" pitchFamily="2" charset="-52"/>
              <a:cs typeface="Segoe UI Light" panose="020B05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A7F048-B03B-45C8-8C63-E29B7C7D776A}"/>
              </a:ext>
            </a:extLst>
          </p:cNvPr>
          <p:cNvSpPr txBox="1"/>
          <p:nvPr/>
        </p:nvSpPr>
        <p:spPr>
          <a:xfrm>
            <a:off x="8561504" y="3244203"/>
            <a:ext cx="1177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50" name="Rectangle 24">
            <a:extLst>
              <a:ext uri="{FF2B5EF4-FFF2-40B4-BE49-F238E27FC236}">
                <a16:creationId xmlns:a16="http://schemas.microsoft.com/office/drawing/2014/main" id="{63E7C447-08A2-46A0-A010-5C7ED7DD3E04}"/>
              </a:ext>
            </a:extLst>
          </p:cNvPr>
          <p:cNvSpPr/>
          <p:nvPr/>
        </p:nvSpPr>
        <p:spPr>
          <a:xfrm flipH="1">
            <a:off x="8571184" y="3923887"/>
            <a:ext cx="3071193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Международных аэропортов</a:t>
            </a:r>
            <a:endParaRPr lang="en-US" sz="2400" dirty="0">
              <a:solidFill>
                <a:schemeClr val="bg1"/>
              </a:solidFill>
              <a:latin typeface="Montserrat" pitchFamily="2" charset="-52"/>
              <a:cs typeface="Segoe UI Light" panose="020B0502040204020203" pitchFamily="34" charset="0"/>
            </a:endParaRPr>
          </a:p>
        </p:txBody>
      </p:sp>
      <p:pic>
        <p:nvPicPr>
          <p:cNvPr id="51" name="Picture 22">
            <a:extLst>
              <a:ext uri="{FF2B5EF4-FFF2-40B4-BE49-F238E27FC236}">
                <a16:creationId xmlns:a16="http://schemas.microsoft.com/office/drawing/2014/main" id="{F37185EC-00AF-4FC2-A002-29FECB63D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000" y="3474516"/>
            <a:ext cx="860123" cy="86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8">
            <a:extLst>
              <a:ext uri="{FF2B5EF4-FFF2-40B4-BE49-F238E27FC236}">
                <a16:creationId xmlns:a16="http://schemas.microsoft.com/office/drawing/2014/main" id="{95B29D78-75D2-4EB7-AD1A-0B2507E3D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797" y="6596816"/>
            <a:ext cx="674986" cy="67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24">
            <a:extLst>
              <a:ext uri="{FF2B5EF4-FFF2-40B4-BE49-F238E27FC236}">
                <a16:creationId xmlns:a16="http://schemas.microsoft.com/office/drawing/2014/main" id="{D08F3E84-26CC-43F0-BFB1-2B5597667B24}"/>
              </a:ext>
            </a:extLst>
          </p:cNvPr>
          <p:cNvSpPr/>
          <p:nvPr/>
        </p:nvSpPr>
        <p:spPr>
          <a:xfrm flipH="1">
            <a:off x="12938275" y="3923887"/>
            <a:ext cx="4823656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Стратегическое положение в центре Центральной Азии</a:t>
            </a:r>
            <a:endParaRPr lang="en-US" sz="2400" dirty="0">
              <a:solidFill>
                <a:schemeClr val="bg1"/>
              </a:solidFill>
              <a:latin typeface="Montserrat" pitchFamily="2" charset="-52"/>
              <a:cs typeface="Segoe UI Light" panose="020B0502040204020203" pitchFamily="34" charset="0"/>
            </a:endParaRPr>
          </a:p>
        </p:txBody>
      </p:sp>
      <p:sp>
        <p:nvSpPr>
          <p:cNvPr id="54" name="Rectangle 24">
            <a:extLst>
              <a:ext uri="{FF2B5EF4-FFF2-40B4-BE49-F238E27FC236}">
                <a16:creationId xmlns:a16="http://schemas.microsoft.com/office/drawing/2014/main" id="{6D78CAB9-D55D-47E7-A0AC-8C78A8C690E4}"/>
              </a:ext>
            </a:extLst>
          </p:cNvPr>
          <p:cNvSpPr/>
          <p:nvPr/>
        </p:nvSpPr>
        <p:spPr>
          <a:xfrm flipH="1">
            <a:off x="12413673" y="6596816"/>
            <a:ext cx="6026726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Соединяет </a:t>
            </a:r>
            <a:br>
              <a:rPr lang="ru-RU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Восточную Азию и Южную Европу</a:t>
            </a:r>
            <a:endParaRPr lang="en-US" sz="2400" dirty="0">
              <a:solidFill>
                <a:schemeClr val="bg1"/>
              </a:solidFill>
              <a:latin typeface="Montserrat" pitchFamily="2" charset="-52"/>
              <a:cs typeface="Segoe UI Light" panose="020B0502040204020203" pitchFamily="34" charset="0"/>
            </a:endParaRPr>
          </a:p>
        </p:txBody>
      </p:sp>
      <p:sp>
        <p:nvSpPr>
          <p:cNvPr id="55" name="Rectangle 24">
            <a:extLst>
              <a:ext uri="{FF2B5EF4-FFF2-40B4-BE49-F238E27FC236}">
                <a16:creationId xmlns:a16="http://schemas.microsoft.com/office/drawing/2014/main" id="{730F6239-3D5F-4FF8-B928-ACD0E3AA77B5}"/>
              </a:ext>
            </a:extLst>
          </p:cNvPr>
          <p:cNvSpPr/>
          <p:nvPr/>
        </p:nvSpPr>
        <p:spPr>
          <a:xfrm flipH="1">
            <a:off x="13015208" y="7437597"/>
            <a:ext cx="4823656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через Китай, Кыргызстан и Узбекистан</a:t>
            </a:r>
            <a:endParaRPr lang="en-US" sz="2400" dirty="0">
              <a:solidFill>
                <a:schemeClr val="bg1"/>
              </a:solidFill>
              <a:latin typeface="Montserrat" pitchFamily="2" charset="-52"/>
              <a:cs typeface="Segoe UI Light" panose="020B0502040204020203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EE80F19-F68A-4DB1-B72C-589600966E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71225" y="2457762"/>
            <a:ext cx="2022211" cy="203350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33654C2-EF00-43CD-9ED0-6D2C5EEC19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71225" y="5168990"/>
            <a:ext cx="2022211" cy="203350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991DBA6-4699-4707-A3A8-98AA83C56A98}"/>
              </a:ext>
            </a:extLst>
          </p:cNvPr>
          <p:cNvSpPr txBox="1"/>
          <p:nvPr/>
        </p:nvSpPr>
        <p:spPr>
          <a:xfrm>
            <a:off x="797299" y="914227"/>
            <a:ext cx="74374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ВАЖНЫЕ СВЕДЕНИЯ</a:t>
            </a:r>
          </a:p>
        </p:txBody>
      </p:sp>
    </p:spTree>
    <p:extLst>
      <p:ext uri="{BB962C8B-B14F-4D97-AF65-F5344CB8AC3E}">
        <p14:creationId xmlns:p14="http://schemas.microsoft.com/office/powerpoint/2010/main" val="94371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863D37B-C3D8-4CE4-AA59-C4838775C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94" y="447551"/>
            <a:ext cx="19544627" cy="10077698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D55743D4-7A42-DECE-8AF3-B467C2F8B80B}"/>
              </a:ext>
            </a:extLst>
          </p:cNvPr>
          <p:cNvSpPr/>
          <p:nvPr/>
        </p:nvSpPr>
        <p:spPr>
          <a:xfrm>
            <a:off x="10000306" y="3196216"/>
            <a:ext cx="3299262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Упразднены </a:t>
            </a:r>
            <a:br>
              <a: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500</a:t>
            </a:r>
            <a:r>
              <a: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функций правительства по регулированию бизнеса</a:t>
            </a:r>
            <a:endParaRPr lang="en-US" sz="2400" dirty="0">
              <a:solidFill>
                <a:srgbClr val="00B0F0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6488450-E2EF-A926-01A2-F5A5F6AC9AD7}"/>
              </a:ext>
            </a:extLst>
          </p:cNvPr>
          <p:cNvSpPr/>
          <p:nvPr/>
        </p:nvSpPr>
        <p:spPr>
          <a:xfrm>
            <a:off x="1210687" y="7322397"/>
            <a:ext cx="2548517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Ставка НДС снижена </a:t>
            </a:r>
            <a:br>
              <a:rPr lang="ru-RU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с</a:t>
            </a:r>
            <a:r>
              <a:rPr lang="ru-RU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20 % </a:t>
            </a:r>
            <a:r>
              <a: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до</a:t>
            </a:r>
            <a:r>
              <a:rPr lang="ru-RU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12 %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3A7EFCD6-980F-74C3-8DF1-A5643C3A8887}"/>
              </a:ext>
            </a:extLst>
          </p:cNvPr>
          <p:cNvSpPr/>
          <p:nvPr/>
        </p:nvSpPr>
        <p:spPr>
          <a:xfrm>
            <a:off x="12487498" y="7099043"/>
            <a:ext cx="3757390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Отменены импортные тарифы на</a:t>
            </a:r>
            <a:r>
              <a:rPr lang="en-US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более </a:t>
            </a:r>
            <a:r>
              <a:rPr lang="ru-RU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7 000 </a:t>
            </a:r>
            <a:r>
              <a: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сырьевых материалов и товаров для инвесторов</a:t>
            </a:r>
            <a:endParaRPr lang="en-US" sz="2400" dirty="0">
              <a:solidFill>
                <a:srgbClr val="3E549F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32BCFFA-5B3C-894C-ED0F-F060AA04AAE3}"/>
              </a:ext>
            </a:extLst>
          </p:cNvPr>
          <p:cNvSpPr/>
          <p:nvPr/>
        </p:nvSpPr>
        <p:spPr>
          <a:xfrm>
            <a:off x="6981563" y="6953065"/>
            <a:ext cx="3077046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Значительно упрощена </a:t>
            </a:r>
            <a:r>
              <a:rPr lang="ru-RU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процедура регистрации </a:t>
            </a:r>
            <a:r>
              <a: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предприятий</a:t>
            </a:r>
            <a:endParaRPr lang="uz-Cyrl-UZ" sz="2400" dirty="0">
              <a:solidFill>
                <a:srgbClr val="002060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1DDD6CBD-0788-4039-8C32-8F5FE3C2A45E}"/>
              </a:ext>
            </a:extLst>
          </p:cNvPr>
          <p:cNvSpPr/>
          <p:nvPr/>
        </p:nvSpPr>
        <p:spPr>
          <a:xfrm>
            <a:off x="16086138" y="3565548"/>
            <a:ext cx="2897112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132 </a:t>
            </a:r>
            <a:r>
              <a: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лицензии и разрешения были отменены</a:t>
            </a:r>
            <a:endParaRPr lang="uz-Cyrl-UZ" sz="2400" dirty="0">
              <a:solidFill>
                <a:srgbClr val="002060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D46B5FF8-2810-42E6-BF74-F152ECE83247}"/>
              </a:ext>
            </a:extLst>
          </p:cNvPr>
          <p:cNvSpPr txBox="1"/>
          <p:nvPr/>
        </p:nvSpPr>
        <p:spPr>
          <a:xfrm>
            <a:off x="3759204" y="3011550"/>
            <a:ext cx="35178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Создан </a:t>
            </a:r>
            <a:br>
              <a: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Совет иностранных инвесторов </a:t>
            </a:r>
            <a:br>
              <a:rPr lang="ru-RU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при Президенте Республики Узбекистан</a:t>
            </a:r>
            <a:endParaRPr lang="ru-RU" sz="2400" dirty="0">
              <a:solidFill>
                <a:srgbClr val="002060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A0BB981-0461-46E6-8E33-3B14FDC8C5E8}"/>
              </a:ext>
            </a:extLst>
          </p:cNvPr>
          <p:cNvSpPr txBox="1"/>
          <p:nvPr/>
        </p:nvSpPr>
        <p:spPr>
          <a:xfrm>
            <a:off x="3366656" y="937269"/>
            <a:ext cx="12247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РЕФОРМЫ ЗА ПОСЛЕДНИЕ 7 ЛЕТ</a:t>
            </a:r>
          </a:p>
        </p:txBody>
      </p:sp>
    </p:spTree>
    <p:extLst>
      <p:ext uri="{BB962C8B-B14F-4D97-AF65-F5344CB8AC3E}">
        <p14:creationId xmlns:p14="http://schemas.microsoft.com/office/powerpoint/2010/main" val="55160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17D546B-18F5-4682-8692-B8C620855E1B}"/>
              </a:ext>
            </a:extLst>
          </p:cNvPr>
          <p:cNvSpPr txBox="1"/>
          <p:nvPr/>
        </p:nvSpPr>
        <p:spPr>
          <a:xfrm>
            <a:off x="4323233" y="925825"/>
            <a:ext cx="108305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ЭКОНОМИЧЕСКИЕ ПОКАЗАТЕЛИ</a:t>
            </a:r>
            <a:endParaRPr lang="en-US" sz="4800" b="1" dirty="0">
              <a:solidFill>
                <a:srgbClr val="3E549F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1FFDC04-66FC-46A3-860B-61FF14EC756B}"/>
              </a:ext>
            </a:extLst>
          </p:cNvPr>
          <p:cNvGrpSpPr/>
          <p:nvPr/>
        </p:nvGrpSpPr>
        <p:grpSpPr>
          <a:xfrm>
            <a:off x="2663551" y="2680488"/>
            <a:ext cx="16222193" cy="5843317"/>
            <a:chOff x="2663551" y="2680488"/>
            <a:chExt cx="16222193" cy="5843317"/>
          </a:xfrm>
        </p:grpSpPr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ECC864D1-A330-4836-827F-670D16B9C11D}"/>
                </a:ext>
              </a:extLst>
            </p:cNvPr>
            <p:cNvSpPr/>
            <p:nvPr/>
          </p:nvSpPr>
          <p:spPr>
            <a:xfrm>
              <a:off x="2672141" y="2680488"/>
              <a:ext cx="493485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ВВП, В ТЕК. МЛРД ДОЛЛ.</a:t>
              </a: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687D635D-7B25-4652-AA64-C1B568E5BDD3}"/>
                </a:ext>
              </a:extLst>
            </p:cNvPr>
            <p:cNvSpPr/>
            <p:nvPr/>
          </p:nvSpPr>
          <p:spPr>
            <a:xfrm>
              <a:off x="10723885" y="2698954"/>
              <a:ext cx="7399266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ВНЕШНЕТОРГОВЫЙ ОБОРОТ, МЛРД ДОЛЛ. </a:t>
              </a:r>
              <a:endParaRPr lang="uz-Latn-UZ" sz="2400" b="1" dirty="0">
                <a:solidFill>
                  <a:srgbClr val="00B0F0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2262DB11-1800-E98F-2332-D7C2A2770745}"/>
                </a:ext>
              </a:extLst>
            </p:cNvPr>
            <p:cNvSpPr/>
            <p:nvPr/>
          </p:nvSpPr>
          <p:spPr>
            <a:xfrm>
              <a:off x="2766780" y="6106660"/>
              <a:ext cx="493485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ИНФЛЯЦИЯ</a:t>
              </a:r>
              <a:r>
                <a:rPr lang="en-US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, %</a:t>
              </a:r>
              <a:endParaRPr lang="ru-RU" sz="2400" b="1" dirty="0">
                <a:solidFill>
                  <a:srgbClr val="00B0F0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EFE4F3A6-00E7-3BB4-AB14-09886E4477A9}"/>
                </a:ext>
              </a:extLst>
            </p:cNvPr>
            <p:cNvSpPr/>
            <p:nvPr/>
          </p:nvSpPr>
          <p:spPr>
            <a:xfrm>
              <a:off x="10133392" y="6167171"/>
              <a:ext cx="8752352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ПРОМЫШЛЕННОЕ ПРОИЗВОДСТВО</a:t>
              </a:r>
              <a:r>
                <a:rPr lang="en-US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, </a:t>
              </a:r>
              <a:r>
                <a:rPr lang="ru-RU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МЛРД ДОЛЛ. </a:t>
              </a:r>
              <a:endParaRPr lang="uz-Latn-UZ" sz="2400" b="1" dirty="0">
                <a:solidFill>
                  <a:srgbClr val="00B0F0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CDF8A7F3-7F34-E182-ABD7-E0FBBB70E0F9}"/>
                </a:ext>
              </a:extLst>
            </p:cNvPr>
            <p:cNvSpPr/>
            <p:nvPr/>
          </p:nvSpPr>
          <p:spPr>
            <a:xfrm>
              <a:off x="2749599" y="6740036"/>
              <a:ext cx="4952038" cy="1783769"/>
            </a:xfrm>
            <a:prstGeom prst="roundRect">
              <a:avLst/>
            </a:prstGeom>
            <a:gradFill>
              <a:gsLst>
                <a:gs pos="100000">
                  <a:srgbClr val="7E90CE"/>
                </a:gs>
                <a:gs pos="0">
                  <a:srgbClr val="3C529E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89248D7A-9479-513F-3A58-FB90AD534186}"/>
                </a:ext>
              </a:extLst>
            </p:cNvPr>
            <p:cNvSpPr/>
            <p:nvPr/>
          </p:nvSpPr>
          <p:spPr>
            <a:xfrm>
              <a:off x="2938987" y="6997844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14,4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C8593FA-63A2-D432-8562-EF5EFAC49754}"/>
                </a:ext>
              </a:extLst>
            </p:cNvPr>
            <p:cNvSpPr/>
            <p:nvPr/>
          </p:nvSpPr>
          <p:spPr>
            <a:xfrm>
              <a:off x="5779405" y="7000332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12,3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F2C7D8BC-5769-E934-1F9B-6946A4385D08}"/>
                </a:ext>
              </a:extLst>
            </p:cNvPr>
            <p:cNvSpPr/>
            <p:nvPr/>
          </p:nvSpPr>
          <p:spPr>
            <a:xfrm>
              <a:off x="2938987" y="7665774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2017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4C59543-7977-E14B-E06D-1D228997996F}"/>
                </a:ext>
              </a:extLst>
            </p:cNvPr>
            <p:cNvSpPr/>
            <p:nvPr/>
          </p:nvSpPr>
          <p:spPr>
            <a:xfrm>
              <a:off x="5779405" y="7668262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2022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5AE72A5-C39D-B4B5-8EF5-A9F04BB56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943" y="7057217"/>
              <a:ext cx="1005444" cy="1005444"/>
            </a:xfrm>
            <a:prstGeom prst="rect">
              <a:avLst/>
            </a:prstGeom>
          </p:spPr>
        </p:pic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0A16FF61-5134-23C6-7A1C-BB58124DF170}"/>
                </a:ext>
              </a:extLst>
            </p:cNvPr>
            <p:cNvSpPr/>
            <p:nvPr/>
          </p:nvSpPr>
          <p:spPr>
            <a:xfrm>
              <a:off x="11947499" y="6740036"/>
              <a:ext cx="4952038" cy="1783769"/>
            </a:xfrm>
            <a:prstGeom prst="roundRect">
              <a:avLst/>
            </a:prstGeom>
            <a:gradFill>
              <a:gsLst>
                <a:gs pos="100000">
                  <a:srgbClr val="7E90CE"/>
                </a:gs>
                <a:gs pos="0">
                  <a:srgbClr val="3C529E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9587BEA5-DA89-A3E9-1547-5F90159032BA}"/>
                </a:ext>
              </a:extLst>
            </p:cNvPr>
            <p:cNvSpPr/>
            <p:nvPr/>
          </p:nvSpPr>
          <p:spPr>
            <a:xfrm>
              <a:off x="12136887" y="6997844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28,9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F7A9B8FF-1A25-587E-A945-21AB9F674752}"/>
                </a:ext>
              </a:extLst>
            </p:cNvPr>
            <p:cNvSpPr/>
            <p:nvPr/>
          </p:nvSpPr>
          <p:spPr>
            <a:xfrm>
              <a:off x="14977305" y="7000332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49,8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1F6FB6C8-9EC3-FDC4-9F7A-06704B54E6A0}"/>
                </a:ext>
              </a:extLst>
            </p:cNvPr>
            <p:cNvSpPr/>
            <p:nvPr/>
          </p:nvSpPr>
          <p:spPr>
            <a:xfrm>
              <a:off x="12136887" y="7665774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2017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72561789-75D4-3E64-624B-7F7809271C87}"/>
                </a:ext>
              </a:extLst>
            </p:cNvPr>
            <p:cNvSpPr/>
            <p:nvPr/>
          </p:nvSpPr>
          <p:spPr>
            <a:xfrm>
              <a:off x="14977305" y="7668262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2022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0BCCF826-1F52-14F4-114E-3661D4842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41831" y="7127187"/>
              <a:ext cx="935474" cy="935474"/>
            </a:xfrm>
            <a:prstGeom prst="rect">
              <a:avLst/>
            </a:prstGeom>
          </p:spPr>
        </p:pic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E2B49B7D-0C3C-DC8F-5A96-B7813FD37DD3}"/>
                </a:ext>
              </a:extLst>
            </p:cNvPr>
            <p:cNvSpPr/>
            <p:nvPr/>
          </p:nvSpPr>
          <p:spPr>
            <a:xfrm>
              <a:off x="2663551" y="3406288"/>
              <a:ext cx="4952038" cy="1783769"/>
            </a:xfrm>
            <a:prstGeom prst="roundRect">
              <a:avLst/>
            </a:prstGeom>
            <a:gradFill>
              <a:gsLst>
                <a:gs pos="100000">
                  <a:srgbClr val="7E90CE"/>
                </a:gs>
                <a:gs pos="0">
                  <a:srgbClr val="3C529E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63DC3700-094C-4931-7C07-CAB367533CD5}"/>
                </a:ext>
              </a:extLst>
            </p:cNvPr>
            <p:cNvSpPr/>
            <p:nvPr/>
          </p:nvSpPr>
          <p:spPr>
            <a:xfrm>
              <a:off x="2852939" y="3664096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uz-Cyrl-UZ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62</a:t>
              </a: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,</a:t>
              </a:r>
              <a:r>
                <a:rPr lang="uz-Cyrl-UZ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1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9688F08-C9E6-F195-CC64-956A1592FAE7}"/>
                </a:ext>
              </a:extLst>
            </p:cNvPr>
            <p:cNvSpPr/>
            <p:nvPr/>
          </p:nvSpPr>
          <p:spPr>
            <a:xfrm>
              <a:off x="5693357" y="3666584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uz-Cyrl-UZ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80</a:t>
              </a: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,</a:t>
              </a:r>
              <a:r>
                <a:rPr lang="uz-Cyrl-UZ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4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187F8230-2F3F-EBC8-A941-B6D8224DBB4E}"/>
                </a:ext>
              </a:extLst>
            </p:cNvPr>
            <p:cNvSpPr/>
            <p:nvPr/>
          </p:nvSpPr>
          <p:spPr>
            <a:xfrm>
              <a:off x="2852939" y="4332026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2017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0EB7823C-CE2E-7581-F573-64637A4ADFCC}"/>
                </a:ext>
              </a:extLst>
            </p:cNvPr>
            <p:cNvSpPr/>
            <p:nvPr/>
          </p:nvSpPr>
          <p:spPr>
            <a:xfrm>
              <a:off x="5693357" y="4334514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2022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F3D674AA-2839-B579-62E0-D186294B559C}"/>
                </a:ext>
              </a:extLst>
            </p:cNvPr>
            <p:cNvSpPr/>
            <p:nvPr/>
          </p:nvSpPr>
          <p:spPr>
            <a:xfrm>
              <a:off x="11861449" y="3352102"/>
              <a:ext cx="4952038" cy="1783769"/>
            </a:xfrm>
            <a:prstGeom prst="roundRect">
              <a:avLst/>
            </a:prstGeom>
            <a:gradFill>
              <a:gsLst>
                <a:gs pos="100000">
                  <a:srgbClr val="7E90CE"/>
                </a:gs>
                <a:gs pos="0">
                  <a:srgbClr val="3C529E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3BC3DD98-0E27-A734-8CE7-20DA43CD78A4}"/>
                </a:ext>
              </a:extLst>
            </p:cNvPr>
            <p:cNvSpPr/>
            <p:nvPr/>
          </p:nvSpPr>
          <p:spPr>
            <a:xfrm>
              <a:off x="12050837" y="3609910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26,6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1849295B-EAEF-E187-372A-682E46F33608}"/>
                </a:ext>
              </a:extLst>
            </p:cNvPr>
            <p:cNvSpPr/>
            <p:nvPr/>
          </p:nvSpPr>
          <p:spPr>
            <a:xfrm>
              <a:off x="14891255" y="3612398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50,0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9BD1B370-C968-ACEF-C902-C2A675FFD84C}"/>
                </a:ext>
              </a:extLst>
            </p:cNvPr>
            <p:cNvSpPr/>
            <p:nvPr/>
          </p:nvSpPr>
          <p:spPr>
            <a:xfrm>
              <a:off x="12050837" y="4277840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2017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A726B11D-7720-566F-EA2C-D0D415BA3E5F}"/>
                </a:ext>
              </a:extLst>
            </p:cNvPr>
            <p:cNvSpPr/>
            <p:nvPr/>
          </p:nvSpPr>
          <p:spPr>
            <a:xfrm>
              <a:off x="14891255" y="4280328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2022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4E3CFD5-DF21-3513-CE8E-52A0E8D77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6846" y="3775117"/>
              <a:ext cx="1005445" cy="1005445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9D0C283-1D25-CE54-469D-4662CAE05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FFFF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2252" y="3642478"/>
              <a:ext cx="1050431" cy="1050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692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6B8F0A0-D5F0-40C2-9321-FED2EA596FD2}"/>
              </a:ext>
            </a:extLst>
          </p:cNvPr>
          <p:cNvSpPr/>
          <p:nvPr/>
        </p:nvSpPr>
        <p:spPr>
          <a:xfrm>
            <a:off x="7831044" y="3925148"/>
            <a:ext cx="2967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Промышленность</a:t>
            </a:r>
            <a:endParaRPr lang="en-US" sz="2000" dirty="0">
              <a:solidFill>
                <a:srgbClr val="333643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9FED20C-0600-418F-A48E-9D350B55DB95}"/>
              </a:ext>
            </a:extLst>
          </p:cNvPr>
          <p:cNvSpPr/>
          <p:nvPr/>
        </p:nvSpPr>
        <p:spPr>
          <a:xfrm>
            <a:off x="7831044" y="5731188"/>
            <a:ext cx="305083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ИКТ и коммуникация</a:t>
            </a:r>
            <a:endParaRPr lang="en-US" sz="2000" dirty="0">
              <a:solidFill>
                <a:srgbClr val="333643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2BD9E05-1D64-4D27-9BA8-59E4E9368241}"/>
              </a:ext>
            </a:extLst>
          </p:cNvPr>
          <p:cNvSpPr/>
          <p:nvPr/>
        </p:nvSpPr>
        <p:spPr>
          <a:xfrm>
            <a:off x="7831044" y="4814277"/>
            <a:ext cx="175080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Энергетика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DCAE60E4-C064-45CF-A101-769C330315BF}"/>
              </a:ext>
            </a:extLst>
          </p:cNvPr>
          <p:cNvSpPr/>
          <p:nvPr/>
        </p:nvSpPr>
        <p:spPr>
          <a:xfrm>
            <a:off x="7831044" y="8269003"/>
            <a:ext cx="12657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Другие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41B8BA0A-61D7-4FA1-A25E-A5923BEC4116}"/>
              </a:ext>
            </a:extLst>
          </p:cNvPr>
          <p:cNvSpPr/>
          <p:nvPr/>
        </p:nvSpPr>
        <p:spPr>
          <a:xfrm>
            <a:off x="6938180" y="8137468"/>
            <a:ext cx="712084" cy="712084"/>
          </a:xfrm>
          <a:prstGeom prst="ellipse">
            <a:avLst/>
          </a:prstGeom>
          <a:solidFill>
            <a:srgbClr val="0099DF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50" charset="-52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87E7E71-BC78-42B7-BFA0-E1E6A9960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6579" y="8318064"/>
            <a:ext cx="361959" cy="361959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7571AED-0754-1835-4F35-8AB1A9EA39BE}"/>
              </a:ext>
            </a:extLst>
          </p:cNvPr>
          <p:cNvGrpSpPr/>
          <p:nvPr/>
        </p:nvGrpSpPr>
        <p:grpSpPr>
          <a:xfrm>
            <a:off x="6966977" y="7269624"/>
            <a:ext cx="2477009" cy="712084"/>
            <a:chOff x="6966977" y="6388540"/>
            <a:chExt cx="2477009" cy="712084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7BC388B4-8F9C-4821-8A84-AE0F2BE89FFB}"/>
                </a:ext>
              </a:extLst>
            </p:cNvPr>
            <p:cNvSpPr/>
            <p:nvPr/>
          </p:nvSpPr>
          <p:spPr>
            <a:xfrm>
              <a:off x="7831044" y="6516431"/>
              <a:ext cx="1612942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sz="2000" dirty="0">
                  <a:solidFill>
                    <a:srgbClr val="333643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Транспорт</a:t>
              </a:r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CA6417C1-84C7-43CF-BC2B-DC8B159C7943}"/>
                </a:ext>
              </a:extLst>
            </p:cNvPr>
            <p:cNvSpPr/>
            <p:nvPr/>
          </p:nvSpPr>
          <p:spPr>
            <a:xfrm>
              <a:off x="6966977" y="6388540"/>
              <a:ext cx="712084" cy="712084"/>
            </a:xfrm>
            <a:prstGeom prst="ellipse">
              <a:avLst/>
            </a:prstGeom>
            <a:solidFill>
              <a:srgbClr val="03386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anose="00000500000000000000" pitchFamily="50" charset="-52"/>
              </a:endParaRP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A183F5B-F206-44D3-AFB4-E19F9899F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28835" y="6584650"/>
              <a:ext cx="388369" cy="330831"/>
            </a:xfrm>
            <a:prstGeom prst="rect">
              <a:avLst/>
            </a:prstGeom>
          </p:spPr>
        </p:pic>
      </p:grpSp>
      <p:sp>
        <p:nvSpPr>
          <p:cNvPr id="38" name="Овал 37">
            <a:extLst>
              <a:ext uri="{FF2B5EF4-FFF2-40B4-BE49-F238E27FC236}">
                <a16:creationId xmlns:a16="http://schemas.microsoft.com/office/drawing/2014/main" id="{CB372A6A-0FBE-420B-ADF0-65AA127BCFF5}"/>
              </a:ext>
            </a:extLst>
          </p:cNvPr>
          <p:cNvSpPr/>
          <p:nvPr/>
        </p:nvSpPr>
        <p:spPr>
          <a:xfrm>
            <a:off x="6974383" y="3881230"/>
            <a:ext cx="712084" cy="712084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50" charset="-52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29413C3-8DEA-45F8-A24D-A68DA7417CA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157" y="4064697"/>
            <a:ext cx="365144" cy="361040"/>
          </a:xfrm>
          <a:prstGeom prst="rect">
            <a:avLst/>
          </a:prstGeom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ED8F9A87-EFEB-44E4-9F8A-35180995B9A4}"/>
              </a:ext>
            </a:extLst>
          </p:cNvPr>
          <p:cNvSpPr/>
          <p:nvPr/>
        </p:nvSpPr>
        <p:spPr>
          <a:xfrm>
            <a:off x="6974383" y="4714868"/>
            <a:ext cx="712084" cy="712084"/>
          </a:xfrm>
          <a:prstGeom prst="ellipse">
            <a:avLst/>
          </a:prstGeom>
          <a:solidFill>
            <a:srgbClr val="008ED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50" charset="-52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09E215C-1956-BEC7-2AC6-CE4A7587D324}"/>
              </a:ext>
            </a:extLst>
          </p:cNvPr>
          <p:cNvGrpSpPr/>
          <p:nvPr/>
        </p:nvGrpSpPr>
        <p:grpSpPr>
          <a:xfrm>
            <a:off x="6958927" y="6388540"/>
            <a:ext cx="3717768" cy="712084"/>
            <a:chOff x="6958927" y="7246145"/>
            <a:chExt cx="3717768" cy="71208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A435057-7B34-4DE0-897A-B3DF14E868EF}"/>
                </a:ext>
              </a:extLst>
            </p:cNvPr>
            <p:cNvSpPr/>
            <p:nvPr/>
          </p:nvSpPr>
          <p:spPr>
            <a:xfrm>
              <a:off x="7831044" y="7250343"/>
              <a:ext cx="2845651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sz="2000" dirty="0">
                  <a:solidFill>
                    <a:srgbClr val="333643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Горнодобывающая </a:t>
              </a:r>
              <a:br>
                <a:rPr lang="ru-RU" sz="2000" dirty="0">
                  <a:solidFill>
                    <a:srgbClr val="333643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</a:br>
              <a:r>
                <a:rPr lang="ru-RU" sz="2000" dirty="0">
                  <a:solidFill>
                    <a:srgbClr val="333643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промышленность</a:t>
              </a:r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9C925E99-F643-485E-85A2-57E7470CF95B}"/>
                </a:ext>
              </a:extLst>
            </p:cNvPr>
            <p:cNvSpPr/>
            <p:nvPr/>
          </p:nvSpPr>
          <p:spPr>
            <a:xfrm>
              <a:off x="6958927" y="7246145"/>
              <a:ext cx="712084" cy="712084"/>
            </a:xfrm>
            <a:prstGeom prst="ellipse">
              <a:avLst/>
            </a:prstGeom>
            <a:solidFill>
              <a:srgbClr val="0053BF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anose="00000500000000000000" pitchFamily="50" charset="-52"/>
              </a:endParaRPr>
            </a:p>
          </p:txBody>
        </p:sp>
        <p:pic>
          <p:nvPicPr>
            <p:cNvPr id="66" name="Picture 6" descr="Mining - Free Tools and utensils icons">
              <a:extLst>
                <a:ext uri="{FF2B5EF4-FFF2-40B4-BE49-F238E27FC236}">
                  <a16:creationId xmlns:a16="http://schemas.microsoft.com/office/drawing/2014/main" id="{62459729-6BB5-4B9E-8C24-42AA7E5232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rgbClr val="FFFF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00000"/>
                      </a14:imgEffect>
                      <a14:imgEffect>
                        <a14:saturation sat="20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910" y="7379856"/>
              <a:ext cx="401546" cy="401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Овал 66">
            <a:extLst>
              <a:ext uri="{FF2B5EF4-FFF2-40B4-BE49-F238E27FC236}">
                <a16:creationId xmlns:a16="http://schemas.microsoft.com/office/drawing/2014/main" id="{4A9CE1E9-C7F8-4494-9A39-ADEE86BF3DF7}"/>
              </a:ext>
            </a:extLst>
          </p:cNvPr>
          <p:cNvSpPr/>
          <p:nvPr/>
        </p:nvSpPr>
        <p:spPr>
          <a:xfrm>
            <a:off x="6966977" y="5560425"/>
            <a:ext cx="712084" cy="712084"/>
          </a:xfrm>
          <a:prstGeom prst="ellipse">
            <a:avLst/>
          </a:prstGeom>
          <a:solidFill>
            <a:srgbClr val="66A8FF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50" charset="-52"/>
            </a:endParaRPr>
          </a:p>
        </p:txBody>
      </p:sp>
      <p:sp>
        <p:nvSpPr>
          <p:cNvPr id="70" name="Блок-схема: узел 69">
            <a:extLst>
              <a:ext uri="{FF2B5EF4-FFF2-40B4-BE49-F238E27FC236}">
                <a16:creationId xmlns:a16="http://schemas.microsoft.com/office/drawing/2014/main" id="{869B3A14-C19A-409B-BFE3-5BF13FD5327B}"/>
              </a:ext>
            </a:extLst>
          </p:cNvPr>
          <p:cNvSpPr/>
          <p:nvPr/>
        </p:nvSpPr>
        <p:spPr>
          <a:xfrm>
            <a:off x="955556" y="3710716"/>
            <a:ext cx="5051762" cy="5043363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>
              <a:latin typeface="Montserrat" panose="00000500000000000000" pitchFamily="50" charset="-52"/>
            </a:endParaRPr>
          </a:p>
        </p:txBody>
      </p:sp>
      <p:sp>
        <p:nvSpPr>
          <p:cNvPr id="71" name="Часть круга 70">
            <a:extLst>
              <a:ext uri="{FF2B5EF4-FFF2-40B4-BE49-F238E27FC236}">
                <a16:creationId xmlns:a16="http://schemas.microsoft.com/office/drawing/2014/main" id="{5EC78EF3-0F6E-4CA9-A03D-787C989EEE42}"/>
              </a:ext>
            </a:extLst>
          </p:cNvPr>
          <p:cNvSpPr/>
          <p:nvPr/>
        </p:nvSpPr>
        <p:spPr>
          <a:xfrm>
            <a:off x="770695" y="3639858"/>
            <a:ext cx="5528494" cy="5401272"/>
          </a:xfrm>
          <a:prstGeom prst="pie">
            <a:avLst>
              <a:gd name="adj1" fmla="val 12020689"/>
              <a:gd name="adj2" fmla="val 16839550"/>
            </a:avLst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latin typeface="Montserrat" panose="00000500000000000000" pitchFamily="50" charset="-52"/>
            </a:endParaRPr>
          </a:p>
        </p:txBody>
      </p:sp>
      <p:sp>
        <p:nvSpPr>
          <p:cNvPr id="72" name="Часть круга 71">
            <a:extLst>
              <a:ext uri="{FF2B5EF4-FFF2-40B4-BE49-F238E27FC236}">
                <a16:creationId xmlns:a16="http://schemas.microsoft.com/office/drawing/2014/main" id="{C1905ADA-972F-4D6A-A343-61977A6490F8}"/>
              </a:ext>
            </a:extLst>
          </p:cNvPr>
          <p:cNvSpPr/>
          <p:nvPr/>
        </p:nvSpPr>
        <p:spPr>
          <a:xfrm>
            <a:off x="815204" y="3639190"/>
            <a:ext cx="5537632" cy="5329834"/>
          </a:xfrm>
          <a:prstGeom prst="pie">
            <a:avLst>
              <a:gd name="adj1" fmla="val 10404783"/>
              <a:gd name="adj2" fmla="val 11850142"/>
            </a:avLst>
          </a:prstGeom>
          <a:solidFill>
            <a:srgbClr val="032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latin typeface="Montserrat" panose="00000500000000000000" pitchFamily="50" charset="-52"/>
            </a:endParaRPr>
          </a:p>
        </p:txBody>
      </p:sp>
      <p:sp>
        <p:nvSpPr>
          <p:cNvPr id="73" name="Часть круга 72">
            <a:extLst>
              <a:ext uri="{FF2B5EF4-FFF2-40B4-BE49-F238E27FC236}">
                <a16:creationId xmlns:a16="http://schemas.microsoft.com/office/drawing/2014/main" id="{FA28C9F5-8E2C-408D-870A-E2B5E0605357}"/>
              </a:ext>
            </a:extLst>
          </p:cNvPr>
          <p:cNvSpPr/>
          <p:nvPr/>
        </p:nvSpPr>
        <p:spPr>
          <a:xfrm>
            <a:off x="815205" y="3639190"/>
            <a:ext cx="5580814" cy="5278279"/>
          </a:xfrm>
          <a:prstGeom prst="pie">
            <a:avLst>
              <a:gd name="adj1" fmla="val 7037043"/>
              <a:gd name="adj2" fmla="val 10340746"/>
            </a:avLst>
          </a:prstGeom>
          <a:solidFill>
            <a:srgbClr val="0051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latin typeface="Montserrat" panose="00000500000000000000" pitchFamily="50" charset="-52"/>
            </a:endParaRPr>
          </a:p>
        </p:txBody>
      </p:sp>
      <p:sp>
        <p:nvSpPr>
          <p:cNvPr id="74" name="Часть круга 73">
            <a:extLst>
              <a:ext uri="{FF2B5EF4-FFF2-40B4-BE49-F238E27FC236}">
                <a16:creationId xmlns:a16="http://schemas.microsoft.com/office/drawing/2014/main" id="{058E1AE4-4AB4-4FFB-8BB4-294B9ED2DCD1}"/>
              </a:ext>
            </a:extLst>
          </p:cNvPr>
          <p:cNvSpPr/>
          <p:nvPr/>
        </p:nvSpPr>
        <p:spPr>
          <a:xfrm>
            <a:off x="751325" y="3762271"/>
            <a:ext cx="5431261" cy="5155198"/>
          </a:xfrm>
          <a:prstGeom prst="pie">
            <a:avLst>
              <a:gd name="adj1" fmla="val 5601208"/>
              <a:gd name="adj2" fmla="val 6851850"/>
            </a:avLst>
          </a:prstGeom>
          <a:solidFill>
            <a:srgbClr val="66A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latin typeface="Montserrat" panose="00000500000000000000" pitchFamily="50" charset="-52"/>
            </a:endParaRPr>
          </a:p>
        </p:txBody>
      </p:sp>
      <p:sp>
        <p:nvSpPr>
          <p:cNvPr id="75" name="Часть круга 74">
            <a:extLst>
              <a:ext uri="{FF2B5EF4-FFF2-40B4-BE49-F238E27FC236}">
                <a16:creationId xmlns:a16="http://schemas.microsoft.com/office/drawing/2014/main" id="{304F8ABC-8A7A-46F6-9C3E-1011F2A61178}"/>
              </a:ext>
            </a:extLst>
          </p:cNvPr>
          <p:cNvSpPr/>
          <p:nvPr/>
        </p:nvSpPr>
        <p:spPr>
          <a:xfrm>
            <a:off x="637204" y="3713754"/>
            <a:ext cx="5688857" cy="5155196"/>
          </a:xfrm>
          <a:prstGeom prst="pie">
            <a:avLst>
              <a:gd name="adj1" fmla="val 2818937"/>
              <a:gd name="adj2" fmla="val 5527277"/>
            </a:avLst>
          </a:prstGeom>
          <a:gradFill flip="none" rotWithShape="1">
            <a:gsLst>
              <a:gs pos="0">
                <a:srgbClr val="00B0F0"/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latin typeface="Montserrat" panose="00000500000000000000" pitchFamily="50" charset="-52"/>
            </a:endParaRPr>
          </a:p>
        </p:txBody>
      </p:sp>
      <p:sp>
        <p:nvSpPr>
          <p:cNvPr id="76" name="Блок-схема: узел 75">
            <a:extLst>
              <a:ext uri="{FF2B5EF4-FFF2-40B4-BE49-F238E27FC236}">
                <a16:creationId xmlns:a16="http://schemas.microsoft.com/office/drawing/2014/main" id="{5184F284-FDAA-4BD5-A1D1-3247097C350A}"/>
              </a:ext>
            </a:extLst>
          </p:cNvPr>
          <p:cNvSpPr/>
          <p:nvPr/>
        </p:nvSpPr>
        <p:spPr>
          <a:xfrm>
            <a:off x="2003341" y="4862786"/>
            <a:ext cx="2956582" cy="2821175"/>
          </a:xfrm>
          <a:prstGeom prst="flowChartConnector">
            <a:avLst/>
          </a:prstGeom>
          <a:gradFill flip="none" rotWithShape="1">
            <a:gsLst>
              <a:gs pos="50500">
                <a:schemeClr val="bg1">
                  <a:lumMod val="95000"/>
                </a:schemeClr>
              </a:gs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>
              <a:latin typeface="Montserrat" panose="00000500000000000000" pitchFamily="50" charset="-52"/>
            </a:endParaRP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87774888-2BE2-45BB-8E83-3ECE420CF26B}"/>
              </a:ext>
            </a:extLst>
          </p:cNvPr>
          <p:cNvSpPr/>
          <p:nvPr/>
        </p:nvSpPr>
        <p:spPr>
          <a:xfrm>
            <a:off x="2038259" y="4720655"/>
            <a:ext cx="764953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z-Cyrl-UZ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26,2 %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39ACD8BE-1649-4205-8715-A6C4365E596E}"/>
              </a:ext>
            </a:extLst>
          </p:cNvPr>
          <p:cNvSpPr/>
          <p:nvPr/>
        </p:nvSpPr>
        <p:spPr>
          <a:xfrm>
            <a:off x="1379804" y="7559226"/>
            <a:ext cx="683201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18,3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Montserrat" panose="000005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DFFB6E77-CA2B-4448-8D0C-AF0905A6A1CF}"/>
              </a:ext>
            </a:extLst>
          </p:cNvPr>
          <p:cNvSpPr/>
          <p:nvPr/>
        </p:nvSpPr>
        <p:spPr>
          <a:xfrm>
            <a:off x="2746131" y="8412492"/>
            <a:ext cx="6078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z-Cyrl-UZ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2,6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Montserrat" panose="000005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AABFC305-7BD8-4A81-8A80-CA4C852903A7}"/>
              </a:ext>
            </a:extLst>
          </p:cNvPr>
          <p:cNvSpPr/>
          <p:nvPr/>
        </p:nvSpPr>
        <p:spPr>
          <a:xfrm>
            <a:off x="3774250" y="8308103"/>
            <a:ext cx="696024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1</a:t>
            </a:r>
            <a:r>
              <a:rPr lang="uz-Cyrl-UZ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4,9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Montserrat" panose="000005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8185FF46-38DA-4DCB-9E08-76131D434A44}"/>
              </a:ext>
            </a:extLst>
          </p:cNvPr>
          <p:cNvSpPr/>
          <p:nvPr/>
        </p:nvSpPr>
        <p:spPr>
          <a:xfrm>
            <a:off x="1349293" y="5921231"/>
            <a:ext cx="71371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5,2</a:t>
            </a:r>
            <a:r>
              <a:rPr lang="ru-RU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Montserrat" panose="000005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22709345-7D05-4BDE-9006-AF12117F0595}"/>
              </a:ext>
            </a:extLst>
          </p:cNvPr>
          <p:cNvSpPr/>
          <p:nvPr/>
        </p:nvSpPr>
        <p:spPr>
          <a:xfrm>
            <a:off x="5070100" y="6188126"/>
            <a:ext cx="76602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35,6</a:t>
            </a:r>
            <a:r>
              <a:rPr lang="ru-RU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Montserrat" panose="000005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83" name="TextBox 1">
            <a:extLst>
              <a:ext uri="{FF2B5EF4-FFF2-40B4-BE49-F238E27FC236}">
                <a16:creationId xmlns:a16="http://schemas.microsoft.com/office/drawing/2014/main" id="{25BD7D1E-FEC9-467A-BA61-283BD7148B1A}"/>
              </a:ext>
            </a:extLst>
          </p:cNvPr>
          <p:cNvSpPr txBox="1"/>
          <p:nvPr/>
        </p:nvSpPr>
        <p:spPr>
          <a:xfrm>
            <a:off x="2078688" y="5677038"/>
            <a:ext cx="27943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35</a:t>
            </a:r>
            <a:r>
              <a:rPr lang="ru-RU" sz="32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7 </a:t>
            </a:r>
            <a:br>
              <a:rPr lang="uz-Cyrl-UZ" sz="32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млрд. </a:t>
            </a:r>
            <a:r>
              <a:rPr lang="uz-Cyrl-UZ" sz="32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долл.</a:t>
            </a:r>
            <a:endParaRPr lang="ru-RU" sz="3200" b="1" dirty="0">
              <a:solidFill>
                <a:srgbClr val="00B0F0"/>
              </a:solidFill>
              <a:latin typeface="Montserrat" panose="00000500000000000000" pitchFamily="50" charset="-52"/>
            </a:endParaRPr>
          </a:p>
        </p:txBody>
      </p: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50BA0AE2-C8C2-4F2F-A323-83685C568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2658" y="5844786"/>
            <a:ext cx="503125" cy="428587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5AA092CE-39C8-4726-AE29-83C79576E48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01" y="5575342"/>
            <a:ext cx="545014" cy="538889"/>
          </a:xfrm>
          <a:prstGeom prst="rect">
            <a:avLst/>
          </a:prstGeom>
        </p:spPr>
      </p:pic>
      <p:pic>
        <p:nvPicPr>
          <p:cNvPr id="87" name="Picture 6" descr="Mining - Free Tools and utensils icons">
            <a:extLst>
              <a:ext uri="{FF2B5EF4-FFF2-40B4-BE49-F238E27FC236}">
                <a16:creationId xmlns:a16="http://schemas.microsoft.com/office/drawing/2014/main" id="{235285C3-F8F4-4A24-A0B2-255C7A1B6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64" y="6968978"/>
            <a:ext cx="516353" cy="51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35EE08D3-E548-4D6A-A3AA-72386F984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3142" y="4141311"/>
            <a:ext cx="512055" cy="512055"/>
          </a:xfrm>
          <a:prstGeom prst="rect">
            <a:avLst/>
          </a:prstGeom>
        </p:spPr>
      </p:pic>
      <p:graphicFrame>
        <p:nvGraphicFramePr>
          <p:cNvPr id="91" name="Диаграмма 90">
            <a:extLst>
              <a:ext uri="{FF2B5EF4-FFF2-40B4-BE49-F238E27FC236}">
                <a16:creationId xmlns:a16="http://schemas.microsoft.com/office/drawing/2014/main" id="{B0BB7425-B08C-4410-815D-8DBFFE472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0970186"/>
              </p:ext>
            </p:extLst>
          </p:nvPr>
        </p:nvGraphicFramePr>
        <p:xfrm>
          <a:off x="10407535" y="2857690"/>
          <a:ext cx="8044365" cy="6315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2DA0A3C6-8629-400D-81E9-9D593A2E585E}"/>
              </a:ext>
            </a:extLst>
          </p:cNvPr>
          <p:cNvSpPr/>
          <p:nvPr/>
        </p:nvSpPr>
        <p:spPr>
          <a:xfrm>
            <a:off x="1365783" y="2396026"/>
            <a:ext cx="71800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ОТРАСЛЕВАЯ СТРУКТУРА ПИИ </a:t>
            </a:r>
            <a:br>
              <a:rPr lang="ru-RU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В</a:t>
            </a:r>
            <a:r>
              <a:rPr lang="en-US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2017 – </a:t>
            </a:r>
            <a:r>
              <a:rPr lang="en-US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2022 </a:t>
            </a:r>
            <a:r>
              <a:rPr lang="ru-RU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гг.</a:t>
            </a:r>
            <a:endParaRPr lang="en-US" sz="2400" i="1" dirty="0">
              <a:solidFill>
                <a:srgbClr val="00B0F0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0609CDE-3046-404A-A2B8-5A735B807420}"/>
              </a:ext>
            </a:extLst>
          </p:cNvPr>
          <p:cNvSpPr txBox="1"/>
          <p:nvPr/>
        </p:nvSpPr>
        <p:spPr>
          <a:xfrm>
            <a:off x="11012042" y="2396025"/>
            <a:ext cx="7002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Динамика ПИИ</a:t>
            </a:r>
            <a:r>
              <a:rPr lang="en-US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2017 – 2022</a:t>
            </a:r>
            <a:r>
              <a:rPr lang="ru-RU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гг.</a:t>
            </a:r>
            <a:r>
              <a:rPr lang="en-US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млн</a:t>
            </a:r>
            <a:r>
              <a:rPr lang="en-US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долл.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0187ECF-EC5B-41EB-AB11-76D7FFAD7BE3}"/>
              </a:ext>
            </a:extLst>
          </p:cNvPr>
          <p:cNvSpPr txBox="1"/>
          <p:nvPr/>
        </p:nvSpPr>
        <p:spPr>
          <a:xfrm>
            <a:off x="5424596" y="937269"/>
            <a:ext cx="9199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Ландшафт ПИИ</a:t>
            </a:r>
            <a:endParaRPr lang="en-US" sz="4800" b="1" dirty="0">
              <a:solidFill>
                <a:srgbClr val="3E549F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3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5684" y="4862786"/>
            <a:ext cx="433452" cy="4334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3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9678" y="7854315"/>
            <a:ext cx="457962" cy="4165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0F0709-266E-238F-2986-4256F347B2AB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67" y="5704844"/>
            <a:ext cx="395599" cy="3955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F1CEEB-807E-6D13-19D3-E635A7637F75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11" y="7867003"/>
            <a:ext cx="441100" cy="44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92138F4-756F-4C66-B5B7-9CA5A87E308B}"/>
              </a:ext>
            </a:extLst>
          </p:cNvPr>
          <p:cNvGrpSpPr/>
          <p:nvPr/>
        </p:nvGrpSpPr>
        <p:grpSpPr>
          <a:xfrm>
            <a:off x="694140" y="-226004"/>
            <a:ext cx="17815533" cy="11198804"/>
            <a:chOff x="712516" y="168586"/>
            <a:chExt cx="17187801" cy="10804213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51CCFBB-CF2F-4215-A321-125F749C5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629" y="168586"/>
              <a:ext cx="15921998" cy="10804213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0187ECF-EC5B-41EB-AB11-76D7FFAD7BE3}"/>
                </a:ext>
              </a:extLst>
            </p:cNvPr>
            <p:cNvSpPr txBox="1"/>
            <p:nvPr/>
          </p:nvSpPr>
          <p:spPr>
            <a:xfrm>
              <a:off x="6958430" y="4613081"/>
              <a:ext cx="4869778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ЦЕЛИ СТРАТЕГИИ РАЗВИТИЯ НА 2022-2026 ГГ.</a:t>
              </a:r>
              <a:endParaRPr lang="en-US" sz="40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914723A0-294F-D436-3BD6-8850165AAF81}"/>
                </a:ext>
              </a:extLst>
            </p:cNvPr>
            <p:cNvSpPr/>
            <p:nvPr/>
          </p:nvSpPr>
          <p:spPr>
            <a:xfrm>
              <a:off x="12991832" y="2368536"/>
              <a:ext cx="224922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Стратегия</a:t>
              </a:r>
              <a:r>
                <a:rPr lang="ru-RU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"</a:t>
              </a:r>
              <a:r>
                <a:rPr lang="ru-RU" sz="2400" b="1" dirty="0">
                  <a:solidFill>
                    <a:srgbClr val="00B05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зеленой </a:t>
              </a:r>
              <a:r>
                <a:rPr lang="ru-RU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экономики"</a:t>
              </a:r>
              <a:endParaRPr lang="ru-RU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177BA606-6AC2-4C83-8CF2-4D17DB6D88F8}"/>
                </a:ext>
              </a:extLst>
            </p:cNvPr>
            <p:cNvSpPr/>
            <p:nvPr/>
          </p:nvSpPr>
          <p:spPr>
            <a:xfrm>
              <a:off x="12252826" y="7399359"/>
              <a:ext cx="3153637" cy="222699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Реализация инвестпроектов на сумму </a:t>
              </a:r>
              <a:r>
                <a:rPr lang="ru-RU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120 млрд долл.</a:t>
              </a:r>
              <a:r>
                <a:rPr lang="ru-RU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, а также проектов ГЧП на </a:t>
              </a:r>
              <a:br>
                <a:rPr lang="ru-RU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</a:br>
              <a:r>
                <a:rPr lang="ru-RU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14 млрд</a:t>
              </a:r>
              <a:r>
                <a:rPr lang="ru-RU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. </a:t>
              </a:r>
              <a:r>
                <a:rPr lang="ru-RU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долл.</a:t>
              </a:r>
              <a:endPara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57E59DB8-FF19-6392-C547-291EC6C40A23}"/>
                </a:ext>
              </a:extLst>
            </p:cNvPr>
            <p:cNvSpPr/>
            <p:nvPr/>
          </p:nvSpPr>
          <p:spPr>
            <a:xfrm>
              <a:off x="712516" y="5422758"/>
              <a:ext cx="3684803" cy="151435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Расширение рынка капитала с </a:t>
              </a:r>
              <a:br>
                <a:rPr lang="ru-RU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</a:br>
              <a:r>
                <a:rPr lang="ru-RU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200 млн</a:t>
              </a:r>
              <a:r>
                <a:rPr lang="ru-RU" sz="2400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. </a:t>
              </a:r>
              <a:r>
                <a:rPr lang="ru-RU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до </a:t>
              </a:r>
              <a:r>
                <a:rPr lang="ru-RU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7 млрд</a:t>
              </a:r>
              <a:r>
                <a:rPr lang="ru-RU" sz="2400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.</a:t>
              </a:r>
              <a:r>
                <a:rPr lang="en-US" sz="2400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ru-RU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долл.</a:t>
              </a:r>
              <a:endPara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E25F50FA-67D1-D580-A689-31BD73E88B32}"/>
                </a:ext>
              </a:extLst>
            </p:cNvPr>
            <p:cNvSpPr/>
            <p:nvPr/>
          </p:nvSpPr>
          <p:spPr>
            <a:xfrm>
              <a:off x="14746680" y="5105523"/>
              <a:ext cx="3153637" cy="187067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Начало деятельности </a:t>
              </a:r>
              <a:r>
                <a:rPr lang="ru-RU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Международного коммерческого суда</a:t>
              </a:r>
              <a:endPara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03CA97B4-E943-4C32-A9F5-5DDD0AEFD39D}"/>
                </a:ext>
              </a:extLst>
            </p:cNvPr>
            <p:cNvSpPr/>
            <p:nvPr/>
          </p:nvSpPr>
          <p:spPr>
            <a:xfrm>
              <a:off x="3105972" y="7592767"/>
              <a:ext cx="2430443" cy="222699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Увеличение доли частного сектора в </a:t>
              </a:r>
              <a:br>
                <a:rPr lang="ru-RU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</a:br>
              <a:r>
                <a:rPr lang="ru-RU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ВВП</a:t>
              </a:r>
              <a:r>
                <a:rPr lang="ru-RU" sz="2400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ru-RU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до </a:t>
              </a:r>
              <a:r>
                <a:rPr lang="ru-RU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80%</a:t>
              </a:r>
              <a:r>
                <a:rPr lang="ru-RU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, </a:t>
              </a:r>
              <a:br>
                <a:rPr lang="ru-RU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</a:br>
              <a:r>
                <a:rPr lang="ru-RU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в </a:t>
              </a:r>
              <a:r>
                <a:rPr lang="ru-RU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экспорте</a:t>
              </a:r>
              <a:r>
                <a:rPr lang="ru-RU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- до </a:t>
              </a:r>
              <a:r>
                <a:rPr lang="ru-RU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60%</a:t>
              </a:r>
              <a:endPara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E1EF2FBA-3F8B-4F70-A827-397016D071BC}"/>
                </a:ext>
              </a:extLst>
            </p:cNvPr>
            <p:cNvSpPr/>
            <p:nvPr/>
          </p:nvSpPr>
          <p:spPr>
            <a:xfrm>
              <a:off x="2948690" y="2149846"/>
              <a:ext cx="2770027" cy="187067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Увеличение ВВП на душу населения в </a:t>
              </a:r>
              <a:br>
                <a:rPr lang="ru-RU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</a:br>
              <a:r>
                <a:rPr lang="ru-RU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1,6</a:t>
              </a:r>
              <a:r>
                <a:rPr lang="ru-RU" sz="2400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ru-RU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раза или до </a:t>
              </a:r>
              <a:br>
                <a:rPr lang="ru-RU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</a:br>
              <a:r>
                <a:rPr lang="ru-RU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4 000 </a:t>
              </a:r>
              <a:r>
                <a:rPr lang="ru-RU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долларов</a:t>
              </a:r>
              <a:endPara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408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08AA222-DD50-4875-A8F4-7832B5B09477}"/>
              </a:ext>
            </a:extLst>
          </p:cNvPr>
          <p:cNvGrpSpPr/>
          <p:nvPr/>
        </p:nvGrpSpPr>
        <p:grpSpPr>
          <a:xfrm>
            <a:off x="982858" y="2838389"/>
            <a:ext cx="3569910" cy="7582995"/>
            <a:chOff x="0" y="1025237"/>
            <a:chExt cx="4275210" cy="9081151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B20E1847-CE81-45E2-85E7-AB6F305309C1}"/>
                </a:ext>
              </a:extLst>
            </p:cNvPr>
            <p:cNvGrpSpPr/>
            <p:nvPr/>
          </p:nvGrpSpPr>
          <p:grpSpPr>
            <a:xfrm>
              <a:off x="745768" y="1025237"/>
              <a:ext cx="2948919" cy="2750124"/>
              <a:chOff x="887989" y="1097346"/>
              <a:chExt cx="3020157" cy="2816560"/>
            </a:xfrm>
          </p:grpSpPr>
          <p:grpSp>
            <p:nvGrpSpPr>
              <p:cNvPr id="66" name="Group 1">
                <a:extLst>
                  <a:ext uri="{FF2B5EF4-FFF2-40B4-BE49-F238E27FC236}">
                    <a16:creationId xmlns:a16="http://schemas.microsoft.com/office/drawing/2014/main" id="{98903298-318C-4DC7-A0EE-DD40DC8C0B0A}"/>
                  </a:ext>
                </a:extLst>
              </p:cNvPr>
              <p:cNvGrpSpPr/>
              <p:nvPr/>
            </p:nvGrpSpPr>
            <p:grpSpPr>
              <a:xfrm>
                <a:off x="887989" y="1097346"/>
                <a:ext cx="2816560" cy="2816560"/>
                <a:chOff x="3396176" y="3788630"/>
                <a:chExt cx="3222410" cy="3222410"/>
              </a:xfrm>
            </p:grpSpPr>
            <p:grpSp>
              <p:nvGrpSpPr>
                <p:cNvPr id="67" name="Group 2">
                  <a:extLst>
                    <a:ext uri="{FF2B5EF4-FFF2-40B4-BE49-F238E27FC236}">
                      <a16:creationId xmlns:a16="http://schemas.microsoft.com/office/drawing/2014/main" id="{824AF699-0DCD-450E-AF32-863C9DAB8C5B}"/>
                    </a:ext>
                  </a:extLst>
                </p:cNvPr>
                <p:cNvGrpSpPr/>
                <p:nvPr/>
              </p:nvGrpSpPr>
              <p:grpSpPr>
                <a:xfrm>
                  <a:off x="3396176" y="3788630"/>
                  <a:ext cx="3222410" cy="3222410"/>
                  <a:chOff x="4222085" y="4043363"/>
                  <a:chExt cx="3222410" cy="3222410"/>
                </a:xfrm>
              </p:grpSpPr>
              <p:sp>
                <p:nvSpPr>
                  <p:cNvPr id="69" name="Oval 4">
                    <a:extLst>
                      <a:ext uri="{FF2B5EF4-FFF2-40B4-BE49-F238E27FC236}">
                        <a16:creationId xmlns:a16="http://schemas.microsoft.com/office/drawing/2014/main" id="{2BCD3AEA-858B-4185-836A-1E498A172DF3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/>
                  </a:p>
                </p:txBody>
              </p:sp>
              <p:sp>
                <p:nvSpPr>
                  <p:cNvPr id="70" name="Partial Circle 5">
                    <a:extLst>
                      <a:ext uri="{FF2B5EF4-FFF2-40B4-BE49-F238E27FC236}">
                        <a16:creationId xmlns:a16="http://schemas.microsoft.com/office/drawing/2014/main" id="{DA416A74-F700-414C-9E8D-60FA8644CE30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pie">
                    <a:avLst>
                      <a:gd name="adj1" fmla="val 1889553"/>
                      <a:gd name="adj2" fmla="val 16200000"/>
                    </a:avLst>
                  </a:prstGeom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" name="Oval 6">
                    <a:extLst>
                      <a:ext uri="{FF2B5EF4-FFF2-40B4-BE49-F238E27FC236}">
                        <a16:creationId xmlns:a16="http://schemas.microsoft.com/office/drawing/2014/main" id="{0586EC2A-02BF-45D1-8B02-4AE07BFADBEB}"/>
                      </a:ext>
                    </a:extLst>
                  </p:cNvPr>
                  <p:cNvSpPr/>
                  <p:nvPr/>
                </p:nvSpPr>
                <p:spPr>
                  <a:xfrm>
                    <a:off x="4408185" y="4229464"/>
                    <a:ext cx="2850209" cy="285020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/>
                  </a:p>
                </p:txBody>
              </p:sp>
            </p:grpSp>
            <p:sp>
              <p:nvSpPr>
                <p:cNvPr id="68" name="Rectangle 3">
                  <a:extLst>
                    <a:ext uri="{FF2B5EF4-FFF2-40B4-BE49-F238E27FC236}">
                      <a16:creationId xmlns:a16="http://schemas.microsoft.com/office/drawing/2014/main" id="{13C29CCC-2AFB-4408-B763-46EFE558D35F}"/>
                    </a:ext>
                  </a:extLst>
                </p:cNvPr>
                <p:cNvSpPr/>
                <p:nvPr/>
              </p:nvSpPr>
              <p:spPr>
                <a:xfrm>
                  <a:off x="3815210" y="4696601"/>
                  <a:ext cx="2384341" cy="141797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6600" b="1" dirty="0">
                      <a:solidFill>
                        <a:srgbClr val="3E549F"/>
                      </a:solidFill>
                      <a:latin typeface="Geomanist Regular" panose="02000503000000020004" pitchFamily="50" charset="0"/>
                      <a:cs typeface="Segoe UI" panose="020B0502040204020203" pitchFamily="34" charset="0"/>
                    </a:rPr>
                    <a:t>70%</a:t>
                  </a:r>
                </a:p>
              </p:txBody>
            </p:sp>
          </p:grpSp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4E37E408-331B-4BA4-A433-B0F771238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17698" y="2855822"/>
                <a:ext cx="890448" cy="895422"/>
              </a:xfrm>
              <a:prstGeom prst="rect">
                <a:avLst/>
              </a:prstGeom>
            </p:spPr>
          </p:pic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831B43C-13AE-4013-9787-0E42C95EAE52}"/>
                </a:ext>
              </a:extLst>
            </p:cNvPr>
            <p:cNvSpPr txBox="1"/>
            <p:nvPr/>
          </p:nvSpPr>
          <p:spPr>
            <a:xfrm>
              <a:off x="0" y="1489889"/>
              <a:ext cx="4241658" cy="479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533400"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en-US" sz="2000" dirty="0">
                  <a:solidFill>
                    <a:srgbClr val="3E549F"/>
                  </a:solidFill>
                  <a:latin typeface="+mj-lt"/>
                  <a:cs typeface="Times New Roman" panose="02020603050405020304" pitchFamily="18" charset="0"/>
                </a:rPr>
                <a:t>Дошкольное</a:t>
              </a:r>
              <a:endParaRPr lang="en-US" altLang="en-US" sz="2000" dirty="0">
                <a:solidFill>
                  <a:srgbClr val="3E549F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001D13BF-41FC-4EE5-91B0-494FF17182E5}"/>
                </a:ext>
              </a:extLst>
            </p:cNvPr>
            <p:cNvGrpSpPr/>
            <p:nvPr/>
          </p:nvGrpSpPr>
          <p:grpSpPr>
            <a:xfrm>
              <a:off x="745768" y="3811002"/>
              <a:ext cx="2750124" cy="3050460"/>
              <a:chOff x="887989" y="789755"/>
              <a:chExt cx="2816560" cy="3124151"/>
            </a:xfrm>
          </p:grpSpPr>
          <p:grpSp>
            <p:nvGrpSpPr>
              <p:cNvPr id="91" name="Group 1">
                <a:extLst>
                  <a:ext uri="{FF2B5EF4-FFF2-40B4-BE49-F238E27FC236}">
                    <a16:creationId xmlns:a16="http://schemas.microsoft.com/office/drawing/2014/main" id="{E1A5E3A7-AC99-4929-B021-584EEEF162D5}"/>
                  </a:ext>
                </a:extLst>
              </p:cNvPr>
              <p:cNvGrpSpPr/>
              <p:nvPr/>
            </p:nvGrpSpPr>
            <p:grpSpPr>
              <a:xfrm>
                <a:off x="887989" y="1097346"/>
                <a:ext cx="2816560" cy="2816560"/>
                <a:chOff x="3396176" y="3788630"/>
                <a:chExt cx="3222410" cy="3222410"/>
              </a:xfrm>
            </p:grpSpPr>
            <p:grpSp>
              <p:nvGrpSpPr>
                <p:cNvPr id="93" name="Group 2">
                  <a:extLst>
                    <a:ext uri="{FF2B5EF4-FFF2-40B4-BE49-F238E27FC236}">
                      <a16:creationId xmlns:a16="http://schemas.microsoft.com/office/drawing/2014/main" id="{19EA39D5-4B09-45FA-B49A-34688DED6055}"/>
                    </a:ext>
                  </a:extLst>
                </p:cNvPr>
                <p:cNvGrpSpPr/>
                <p:nvPr/>
              </p:nvGrpSpPr>
              <p:grpSpPr>
                <a:xfrm>
                  <a:off x="3396176" y="3788630"/>
                  <a:ext cx="3222410" cy="3222410"/>
                  <a:chOff x="4222085" y="4043363"/>
                  <a:chExt cx="3222410" cy="3222410"/>
                </a:xfrm>
              </p:grpSpPr>
              <p:sp>
                <p:nvSpPr>
                  <p:cNvPr id="95" name="Oval 4">
                    <a:extLst>
                      <a:ext uri="{FF2B5EF4-FFF2-40B4-BE49-F238E27FC236}">
                        <a16:creationId xmlns:a16="http://schemas.microsoft.com/office/drawing/2014/main" id="{40B89D62-6CC4-4E0C-84F5-9690C89CD3BE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/>
                  </a:p>
                </p:txBody>
              </p:sp>
              <p:sp>
                <p:nvSpPr>
                  <p:cNvPr id="96" name="Partial Circle 5">
                    <a:extLst>
                      <a:ext uri="{FF2B5EF4-FFF2-40B4-BE49-F238E27FC236}">
                        <a16:creationId xmlns:a16="http://schemas.microsoft.com/office/drawing/2014/main" id="{22404AE9-1DD0-4F2E-986A-8FB0A725A092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pie">
                    <a:avLst>
                      <a:gd name="adj1" fmla="val 16202282"/>
                      <a:gd name="adj2" fmla="val 16200000"/>
                    </a:avLst>
                  </a:prstGeom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7" name="Oval 6">
                    <a:extLst>
                      <a:ext uri="{FF2B5EF4-FFF2-40B4-BE49-F238E27FC236}">
                        <a16:creationId xmlns:a16="http://schemas.microsoft.com/office/drawing/2014/main" id="{7048F3FE-D4B1-4101-A9DB-B0C47B752CAD}"/>
                      </a:ext>
                    </a:extLst>
                  </p:cNvPr>
                  <p:cNvSpPr/>
                  <p:nvPr/>
                </p:nvSpPr>
                <p:spPr>
                  <a:xfrm>
                    <a:off x="4408185" y="4229464"/>
                    <a:ext cx="2850209" cy="285020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/>
                  </a:p>
                </p:txBody>
              </p:sp>
            </p:grpSp>
            <p:sp>
              <p:nvSpPr>
                <p:cNvPr id="94" name="Rectangle 3">
                  <a:extLst>
                    <a:ext uri="{FF2B5EF4-FFF2-40B4-BE49-F238E27FC236}">
                      <a16:creationId xmlns:a16="http://schemas.microsoft.com/office/drawing/2014/main" id="{886CBBA5-D85B-4490-9877-9E504EDD3DAF}"/>
                    </a:ext>
                  </a:extLst>
                </p:cNvPr>
                <p:cNvSpPr/>
                <p:nvPr/>
              </p:nvSpPr>
              <p:spPr>
                <a:xfrm>
                  <a:off x="3582275" y="4696601"/>
                  <a:ext cx="3036311" cy="15547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6600" b="1" dirty="0">
                      <a:solidFill>
                        <a:srgbClr val="3E549F"/>
                      </a:solidFill>
                      <a:latin typeface="Geomanist Regular" panose="02000503000000020004" pitchFamily="50" charset="0"/>
                      <a:cs typeface="Segoe UI" panose="020B0502040204020203" pitchFamily="34" charset="0"/>
                    </a:rPr>
                    <a:t>100%</a:t>
                  </a:r>
                </a:p>
              </p:txBody>
            </p:sp>
          </p:grpSp>
          <p:pic>
            <p:nvPicPr>
              <p:cNvPr id="92" name="Рисунок 91">
                <a:extLst>
                  <a:ext uri="{FF2B5EF4-FFF2-40B4-BE49-F238E27FC236}">
                    <a16:creationId xmlns:a16="http://schemas.microsoft.com/office/drawing/2014/main" id="{8B2644FA-FC87-495E-8E8F-8169EC9C2D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25126" y="789755"/>
                <a:ext cx="890448" cy="895422"/>
              </a:xfrm>
              <a:prstGeom prst="rect">
                <a:avLst/>
              </a:prstGeom>
            </p:spPr>
          </p:pic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1C18004-34B7-4C00-92D4-46FCB5892595}"/>
                </a:ext>
              </a:extLst>
            </p:cNvPr>
            <p:cNvSpPr txBox="1"/>
            <p:nvPr/>
          </p:nvSpPr>
          <p:spPr>
            <a:xfrm>
              <a:off x="0" y="4575989"/>
              <a:ext cx="4241658" cy="442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en-US" sz="20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Школьное</a:t>
              </a:r>
              <a:endParaRPr lang="en-US" alt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grpSp>
          <p:nvGrpSpPr>
            <p:cNvPr id="107" name="Группа 106">
              <a:extLst>
                <a:ext uri="{FF2B5EF4-FFF2-40B4-BE49-F238E27FC236}">
                  <a16:creationId xmlns:a16="http://schemas.microsoft.com/office/drawing/2014/main" id="{9EAFAA5C-7D07-410C-AD64-08AFB0EDB3C1}"/>
                </a:ext>
              </a:extLst>
            </p:cNvPr>
            <p:cNvGrpSpPr/>
            <p:nvPr/>
          </p:nvGrpSpPr>
          <p:grpSpPr>
            <a:xfrm>
              <a:off x="745768" y="7197439"/>
              <a:ext cx="2750124" cy="2908949"/>
              <a:chOff x="887989" y="1097346"/>
              <a:chExt cx="2816560" cy="2979222"/>
            </a:xfrm>
          </p:grpSpPr>
          <p:grpSp>
            <p:nvGrpSpPr>
              <p:cNvPr id="108" name="Group 1">
                <a:extLst>
                  <a:ext uri="{FF2B5EF4-FFF2-40B4-BE49-F238E27FC236}">
                    <a16:creationId xmlns:a16="http://schemas.microsoft.com/office/drawing/2014/main" id="{F379644C-3B28-4877-A721-A2CAD2950F90}"/>
                  </a:ext>
                </a:extLst>
              </p:cNvPr>
              <p:cNvGrpSpPr/>
              <p:nvPr/>
            </p:nvGrpSpPr>
            <p:grpSpPr>
              <a:xfrm>
                <a:off x="887989" y="1097346"/>
                <a:ext cx="2816560" cy="2816560"/>
                <a:chOff x="3396176" y="3788630"/>
                <a:chExt cx="3222410" cy="3222410"/>
              </a:xfrm>
            </p:grpSpPr>
            <p:grpSp>
              <p:nvGrpSpPr>
                <p:cNvPr id="110" name="Group 2">
                  <a:extLst>
                    <a:ext uri="{FF2B5EF4-FFF2-40B4-BE49-F238E27FC236}">
                      <a16:creationId xmlns:a16="http://schemas.microsoft.com/office/drawing/2014/main" id="{25A2D1D8-6BA1-48B9-9BD0-434B591BA67D}"/>
                    </a:ext>
                  </a:extLst>
                </p:cNvPr>
                <p:cNvGrpSpPr/>
                <p:nvPr/>
              </p:nvGrpSpPr>
              <p:grpSpPr>
                <a:xfrm>
                  <a:off x="3396176" y="3788630"/>
                  <a:ext cx="3222410" cy="3222410"/>
                  <a:chOff x="4222085" y="4043363"/>
                  <a:chExt cx="3222410" cy="3222410"/>
                </a:xfrm>
              </p:grpSpPr>
              <p:sp>
                <p:nvSpPr>
                  <p:cNvPr id="112" name="Oval 4">
                    <a:extLst>
                      <a:ext uri="{FF2B5EF4-FFF2-40B4-BE49-F238E27FC236}">
                        <a16:creationId xmlns:a16="http://schemas.microsoft.com/office/drawing/2014/main" id="{645BFEB2-3DAC-441D-9DF3-EFCCD8A8DE9A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/>
                  </a:p>
                </p:txBody>
              </p:sp>
              <p:sp>
                <p:nvSpPr>
                  <p:cNvPr id="113" name="Partial Circle 5">
                    <a:extLst>
                      <a:ext uri="{FF2B5EF4-FFF2-40B4-BE49-F238E27FC236}">
                        <a16:creationId xmlns:a16="http://schemas.microsoft.com/office/drawing/2014/main" id="{CF9DDC46-96DB-4939-B5D4-DB4383B170A8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pie">
                    <a:avLst>
                      <a:gd name="adj1" fmla="val 7612322"/>
                      <a:gd name="adj2" fmla="val 16200000"/>
                    </a:avLst>
                  </a:prstGeom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4" name="Oval 6">
                    <a:extLst>
                      <a:ext uri="{FF2B5EF4-FFF2-40B4-BE49-F238E27FC236}">
                        <a16:creationId xmlns:a16="http://schemas.microsoft.com/office/drawing/2014/main" id="{5819A5BB-C7CE-4FF6-9475-6E50CCEB447E}"/>
                      </a:ext>
                    </a:extLst>
                  </p:cNvPr>
                  <p:cNvSpPr/>
                  <p:nvPr/>
                </p:nvSpPr>
                <p:spPr>
                  <a:xfrm>
                    <a:off x="4408185" y="4229464"/>
                    <a:ext cx="2850209" cy="285020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/>
                  </a:p>
                </p:txBody>
              </p:sp>
            </p:grpSp>
            <p:sp>
              <p:nvSpPr>
                <p:cNvPr id="111" name="Rectangle 3">
                  <a:extLst>
                    <a:ext uri="{FF2B5EF4-FFF2-40B4-BE49-F238E27FC236}">
                      <a16:creationId xmlns:a16="http://schemas.microsoft.com/office/drawing/2014/main" id="{5E9D318C-048C-4167-8782-5333109CE736}"/>
                    </a:ext>
                  </a:extLst>
                </p:cNvPr>
                <p:cNvSpPr/>
                <p:nvPr/>
              </p:nvSpPr>
              <p:spPr>
                <a:xfrm>
                  <a:off x="3815210" y="4696601"/>
                  <a:ext cx="2384341" cy="141797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6600" b="1" dirty="0">
                      <a:solidFill>
                        <a:srgbClr val="3E549F"/>
                      </a:solidFill>
                      <a:latin typeface="Geomanist Regular" panose="02000503000000020004" pitchFamily="50" charset="0"/>
                      <a:cs typeface="Segoe UI" panose="020B0502040204020203" pitchFamily="34" charset="0"/>
                    </a:rPr>
                    <a:t>38%</a:t>
                  </a:r>
                </a:p>
              </p:txBody>
            </p:sp>
          </p:grpSp>
          <p:pic>
            <p:nvPicPr>
              <p:cNvPr id="109" name="Рисунок 108">
                <a:extLst>
                  <a:ext uri="{FF2B5EF4-FFF2-40B4-BE49-F238E27FC236}">
                    <a16:creationId xmlns:a16="http://schemas.microsoft.com/office/drawing/2014/main" id="{0B214A21-4142-42B2-A62A-4E17888D9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01229" y="3181146"/>
                <a:ext cx="890448" cy="895422"/>
              </a:xfrm>
              <a:prstGeom prst="rect">
                <a:avLst/>
              </a:prstGeom>
            </p:spPr>
          </p:pic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1FE342C-856B-4663-A982-3CA14D8B4CE6}"/>
                </a:ext>
              </a:extLst>
            </p:cNvPr>
            <p:cNvSpPr txBox="1"/>
            <p:nvPr/>
          </p:nvSpPr>
          <p:spPr>
            <a:xfrm>
              <a:off x="33552" y="7747454"/>
              <a:ext cx="4241658" cy="442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en-US" sz="20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ВУЗ</a:t>
              </a:r>
              <a:endParaRPr lang="en-US" alt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id="{26EB89ED-FAB8-4FB3-AC33-073C267A2283}"/>
              </a:ext>
            </a:extLst>
          </p:cNvPr>
          <p:cNvSpPr/>
          <p:nvPr/>
        </p:nvSpPr>
        <p:spPr>
          <a:xfrm>
            <a:off x="418512" y="2101320"/>
            <a:ext cx="4791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B0F0"/>
                </a:solidFill>
                <a:latin typeface="Montserrat" panose="00000500000000000000" pitchFamily="50" charset="-52"/>
              </a:rPr>
              <a:t>ОХВАТ ОБРАЗОВАНИЕМ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93C228-2DD0-4BA9-A13C-5C9C78C4A69D}"/>
              </a:ext>
            </a:extLst>
          </p:cNvPr>
          <p:cNvSpPr txBox="1"/>
          <p:nvPr/>
        </p:nvSpPr>
        <p:spPr>
          <a:xfrm>
            <a:off x="4552768" y="802473"/>
            <a:ext cx="108305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КОНКУРЕНТОСПОСОБНЫЙ </a:t>
            </a:r>
            <a:br>
              <a:rPr lang="ru-RU" sz="32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ЧЕЛОВЕЧЕСКИЙ КАПИТАЛ</a:t>
            </a:r>
            <a:endParaRPr lang="en-US" sz="3200" b="1" dirty="0">
              <a:solidFill>
                <a:srgbClr val="3E549F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2F35A3B-23AB-4D75-B7DB-E5E3C97A4C0D}"/>
              </a:ext>
            </a:extLst>
          </p:cNvPr>
          <p:cNvGrpSpPr/>
          <p:nvPr/>
        </p:nvGrpSpPr>
        <p:grpSpPr>
          <a:xfrm>
            <a:off x="13712919" y="3524068"/>
            <a:ext cx="4306716" cy="6316838"/>
            <a:chOff x="15377281" y="5385719"/>
            <a:chExt cx="2705396" cy="3968116"/>
          </a:xfrm>
        </p:grpSpPr>
        <p:pic>
          <p:nvPicPr>
            <p:cNvPr id="41" name="Picture 4" descr="https://upload.wikimedia.org/wikipedia/en/b/be/InhaUniversityEmblem.png">
              <a:extLst>
                <a:ext uri="{FF2B5EF4-FFF2-40B4-BE49-F238E27FC236}">
                  <a16:creationId xmlns:a16="http://schemas.microsoft.com/office/drawing/2014/main" id="{87320161-20C6-462D-B332-E0F99CED7F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3963" y="6199816"/>
              <a:ext cx="865406" cy="865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6" descr="http://www.but.uz/images/logo.png">
              <a:extLst>
                <a:ext uri="{FF2B5EF4-FFF2-40B4-BE49-F238E27FC236}">
                  <a16:creationId xmlns:a16="http://schemas.microsoft.com/office/drawing/2014/main" id="{AF489590-992D-45F8-8A9F-8C56D1A56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14027" y="8534675"/>
              <a:ext cx="646771" cy="775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0" descr="Webster University Logo.svg">
              <a:extLst>
                <a:ext uri="{FF2B5EF4-FFF2-40B4-BE49-F238E27FC236}">
                  <a16:creationId xmlns:a16="http://schemas.microsoft.com/office/drawing/2014/main" id="{DAB018D4-58AE-43AA-833D-FD2A9FF04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4561" y="6282665"/>
              <a:ext cx="1269006" cy="626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http://www.wiut.uz/images/Logo_ORG-1.png">
              <a:extLst>
                <a:ext uri="{FF2B5EF4-FFF2-40B4-BE49-F238E27FC236}">
                  <a16:creationId xmlns:a16="http://schemas.microsoft.com/office/drawing/2014/main" id="{4538FF48-C6E7-49A3-820A-374A5FC8F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04276" y="5385719"/>
              <a:ext cx="2578401" cy="582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7DB44903-4656-4B0C-9804-E2A0A8C00B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1799" y="7470536"/>
              <a:ext cx="1826757" cy="582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007A3983-6ED4-455C-9F5E-098FCB614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3439" y="7276888"/>
              <a:ext cx="603135" cy="744805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4BD66DC-4C4D-4D52-A0A3-4971C2D4C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7281" y="8449832"/>
              <a:ext cx="904003" cy="904003"/>
            </a:xfrm>
            <a:prstGeom prst="rect">
              <a:avLst/>
            </a:prstGeom>
          </p:spPr>
        </p:pic>
        <p:pic>
          <p:nvPicPr>
            <p:cNvPr id="48" name="Picture 10">
              <a:extLst>
                <a:ext uri="{FF2B5EF4-FFF2-40B4-BE49-F238E27FC236}">
                  <a16:creationId xmlns:a16="http://schemas.microsoft.com/office/drawing/2014/main" id="{2E08A1C8-2FDD-4D52-AD41-2AEF529295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5178" y="8549184"/>
              <a:ext cx="646772" cy="761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6AAC9342-3737-4D8C-A016-A16C4ED258F9}"/>
              </a:ext>
            </a:extLst>
          </p:cNvPr>
          <p:cNvSpPr/>
          <p:nvPr/>
        </p:nvSpPr>
        <p:spPr>
          <a:xfrm>
            <a:off x="13245368" y="1847775"/>
            <a:ext cx="50277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ru-RU" altLang="en-US" sz="2400" b="1" dirty="0">
                <a:solidFill>
                  <a:srgbClr val="00B0F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МЕЖДУНАРОДНЫЕ УНИВЕРСИТЕТЫ</a:t>
            </a:r>
            <a:endParaRPr lang="en-US" altLang="en-US" sz="2400" b="1" dirty="0">
              <a:solidFill>
                <a:srgbClr val="00B0F0"/>
              </a:solidFill>
              <a:latin typeface="Montserrat" panose="00000500000000000000" pitchFamily="50" charset="-52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: фигура 50">
            <a:extLst>
              <a:ext uri="{FF2B5EF4-FFF2-40B4-BE49-F238E27FC236}">
                <a16:creationId xmlns:a16="http://schemas.microsoft.com/office/drawing/2014/main" id="{526B721C-D429-490E-9AD5-BD4DA04957D8}"/>
              </a:ext>
            </a:extLst>
          </p:cNvPr>
          <p:cNvSpPr/>
          <p:nvPr/>
        </p:nvSpPr>
        <p:spPr>
          <a:xfrm>
            <a:off x="5505810" y="4450902"/>
            <a:ext cx="4071518" cy="1274651"/>
          </a:xfrm>
          <a:custGeom>
            <a:avLst/>
            <a:gdLst>
              <a:gd name="connsiteX0" fmla="*/ 0 w 1288789"/>
              <a:gd name="connsiteY0" fmla="*/ 0 h 912546"/>
              <a:gd name="connsiteX1" fmla="*/ 1288789 w 1288789"/>
              <a:gd name="connsiteY1" fmla="*/ 0 h 912546"/>
              <a:gd name="connsiteX2" fmla="*/ 1288789 w 1288789"/>
              <a:gd name="connsiteY2" fmla="*/ 912546 h 912546"/>
              <a:gd name="connsiteX3" fmla="*/ 0 w 1288789"/>
              <a:gd name="connsiteY3" fmla="*/ 912546 h 912546"/>
              <a:gd name="connsiteX4" fmla="*/ 0 w 1288789"/>
              <a:gd name="connsiteY4" fmla="*/ 0 h 91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8789" h="912546">
                <a:moveTo>
                  <a:pt x="0" y="0"/>
                </a:moveTo>
                <a:lnTo>
                  <a:pt x="1288789" y="0"/>
                </a:lnTo>
                <a:lnTo>
                  <a:pt x="1288789" y="912546"/>
                </a:lnTo>
                <a:lnTo>
                  <a:pt x="0" y="9125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altLang="en-US" sz="3200" b="1" kern="1200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209 высших учебных заведений</a:t>
            </a:r>
            <a:r>
              <a:rPr lang="en-US" altLang="en-US" sz="3200" b="1" kern="1200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 (</a:t>
            </a:r>
            <a:r>
              <a:rPr lang="uz-Cyrl-UZ" altLang="en-US" sz="3200" b="1" kern="1200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вуз</a:t>
            </a:r>
            <a:r>
              <a:rPr lang="en-US" altLang="en-US" sz="3200" b="1" kern="1200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)</a:t>
            </a:r>
            <a:endParaRPr lang="ru-RU" sz="3200" kern="1200" dirty="0">
              <a:solidFill>
                <a:srgbClr val="3E549F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53" name="Полилиния: фигура 52">
            <a:extLst>
              <a:ext uri="{FF2B5EF4-FFF2-40B4-BE49-F238E27FC236}">
                <a16:creationId xmlns:a16="http://schemas.microsoft.com/office/drawing/2014/main" id="{92D9CEE2-8537-4069-9DFA-BA59A91C8D8A}"/>
              </a:ext>
            </a:extLst>
          </p:cNvPr>
          <p:cNvSpPr/>
          <p:nvPr/>
        </p:nvSpPr>
        <p:spPr>
          <a:xfrm>
            <a:off x="5472937" y="7272581"/>
            <a:ext cx="4265582" cy="1274651"/>
          </a:xfrm>
          <a:custGeom>
            <a:avLst/>
            <a:gdLst>
              <a:gd name="connsiteX0" fmla="*/ 0 w 1288789"/>
              <a:gd name="connsiteY0" fmla="*/ 0 h 912546"/>
              <a:gd name="connsiteX1" fmla="*/ 1288789 w 1288789"/>
              <a:gd name="connsiteY1" fmla="*/ 0 h 912546"/>
              <a:gd name="connsiteX2" fmla="*/ 1288789 w 1288789"/>
              <a:gd name="connsiteY2" fmla="*/ 912546 h 912546"/>
              <a:gd name="connsiteX3" fmla="*/ 0 w 1288789"/>
              <a:gd name="connsiteY3" fmla="*/ 912546 h 912546"/>
              <a:gd name="connsiteX4" fmla="*/ 0 w 1288789"/>
              <a:gd name="connsiteY4" fmla="*/ 0 h 91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8789" h="912546">
                <a:moveTo>
                  <a:pt x="0" y="0"/>
                </a:moveTo>
                <a:lnTo>
                  <a:pt x="1288789" y="0"/>
                </a:lnTo>
                <a:lnTo>
                  <a:pt x="1288789" y="912546"/>
                </a:lnTo>
                <a:lnTo>
                  <a:pt x="0" y="9125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en-US" sz="3200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В </a:t>
            </a:r>
            <a:r>
              <a:rPr lang="ru-RU" altLang="en-US" sz="3200" b="1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вузах</a:t>
            </a:r>
            <a:r>
              <a:rPr lang="ru-RU" altLang="en-US" sz="3200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 обучается более </a:t>
            </a:r>
            <a:r>
              <a:rPr lang="ru-RU" altLang="en-US" sz="3200" b="1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1 миллиона </a:t>
            </a:r>
            <a:r>
              <a:rPr lang="ru-RU" altLang="en-US" sz="3200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студентов</a:t>
            </a:r>
            <a:endParaRPr lang="en-US" altLang="en-US" sz="3200" dirty="0">
              <a:solidFill>
                <a:srgbClr val="3E549F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4DABD6-7107-4109-8C65-DDEE224D64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248" y="6759657"/>
            <a:ext cx="2020129" cy="20201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C56B83-DF87-46D5-8834-3977E5038C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12" y="3951124"/>
            <a:ext cx="2175870" cy="217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1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1DBA0EB-D73F-4810-9C88-2C51824E7B63}"/>
              </a:ext>
            </a:extLst>
          </p:cNvPr>
          <p:cNvSpPr/>
          <p:nvPr/>
        </p:nvSpPr>
        <p:spPr>
          <a:xfrm>
            <a:off x="685799" y="3744131"/>
            <a:ext cx="9239251" cy="5502793"/>
          </a:xfrm>
          <a:prstGeom prst="roundRect">
            <a:avLst>
              <a:gd name="adj" fmla="val 52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93C228-2DD0-4BA9-A13C-5C9C78C4A69D}"/>
              </a:ext>
            </a:extLst>
          </p:cNvPr>
          <p:cNvSpPr txBox="1"/>
          <p:nvPr/>
        </p:nvSpPr>
        <p:spPr>
          <a:xfrm>
            <a:off x="2384601" y="937269"/>
            <a:ext cx="137745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РАЗВИВАЮЩАЯСЯ ИНФРАСТРУКТУРА И ПРИРОДНЫЕ РЕСУРСЫ</a:t>
            </a:r>
            <a:endParaRPr lang="en-US" sz="4800" b="1" dirty="0">
              <a:solidFill>
                <a:srgbClr val="3E549F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graphicFrame>
        <p:nvGraphicFramePr>
          <p:cNvPr id="121" name="Таблица 2">
            <a:extLst>
              <a:ext uri="{FF2B5EF4-FFF2-40B4-BE49-F238E27FC236}">
                <a16:creationId xmlns:a16="http://schemas.microsoft.com/office/drawing/2014/main" id="{5F6ACC2E-5954-4E5F-A996-6323909C8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84596"/>
              </p:ext>
            </p:extLst>
          </p:nvPr>
        </p:nvGraphicFramePr>
        <p:xfrm>
          <a:off x="11449050" y="3655767"/>
          <a:ext cx="6943751" cy="51261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2647">
                  <a:extLst>
                    <a:ext uri="{9D8B030D-6E8A-4147-A177-3AD203B41FA5}">
                      <a16:colId xmlns:a16="http://schemas.microsoft.com/office/drawing/2014/main" val="2774714725"/>
                    </a:ext>
                  </a:extLst>
                </a:gridCol>
                <a:gridCol w="2300552">
                  <a:extLst>
                    <a:ext uri="{9D8B030D-6E8A-4147-A177-3AD203B41FA5}">
                      <a16:colId xmlns:a16="http://schemas.microsoft.com/office/drawing/2014/main" val="3714344998"/>
                    </a:ext>
                  </a:extLst>
                </a:gridCol>
                <a:gridCol w="2300552">
                  <a:extLst>
                    <a:ext uri="{9D8B030D-6E8A-4147-A177-3AD203B41FA5}">
                      <a16:colId xmlns:a16="http://schemas.microsoft.com/office/drawing/2014/main" val="1931682039"/>
                    </a:ext>
                  </a:extLst>
                </a:gridCol>
              </a:tblGrid>
              <a:tr h="498004">
                <a:tc gridSpan="3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rgbClr val="7030A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21780" marR="121780" marT="60892" marB="60892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191334"/>
                  </a:ext>
                </a:extLst>
              </a:tr>
              <a:tr h="1043723">
                <a:tc>
                  <a:txBody>
                    <a:bodyPr/>
                    <a:lstStyle/>
                    <a:p>
                      <a:r>
                        <a:rPr lang="ru-RU" sz="2400" b="1" kern="12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ea typeface="+mn-ea"/>
                          <a:cs typeface="Times New Roman" panose="02020603050405020304" pitchFamily="18" charset="0"/>
                        </a:rPr>
                        <a:t>Ресурсы</a:t>
                      </a:r>
                    </a:p>
                  </a:txBody>
                  <a:tcPr marL="108008" marR="108008" marT="54005" marB="540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ea typeface="+mn-ea"/>
                          <a:cs typeface="Times New Roman" panose="02020603050405020304" pitchFamily="18" charset="0"/>
                        </a:rPr>
                        <a:t>Место в мире</a:t>
                      </a:r>
                    </a:p>
                  </a:txBody>
                  <a:tcPr marL="108008" marR="108008" marT="54005" marB="540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Доказанные запасы</a:t>
                      </a:r>
                    </a:p>
                  </a:txBody>
                  <a:tcPr marL="108008" marR="108008" marT="54005" marB="54005"/>
                </a:tc>
                <a:extLst>
                  <a:ext uri="{0D108BD9-81ED-4DB2-BD59-A6C34878D82A}">
                    <a16:rowId xmlns:a16="http://schemas.microsoft.com/office/drawing/2014/main" val="3991902726"/>
                  </a:ext>
                </a:extLst>
              </a:tr>
              <a:tr h="941610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b="1" dirty="0">
                        <a:solidFill>
                          <a:srgbClr val="00B0F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184 </a:t>
                      </a:r>
                      <a:r>
                        <a:rPr lang="ru-RU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унц</a:t>
                      </a:r>
                      <a:endParaRPr lang="ru-RU" sz="2400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extLst>
                  <a:ext uri="{0D108BD9-81ED-4DB2-BD59-A6C34878D82A}">
                    <a16:rowId xmlns:a16="http://schemas.microsoft.com/office/drawing/2014/main" val="3987615748"/>
                  </a:ext>
                </a:extLst>
              </a:tr>
              <a:tr h="1043723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Природный газ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Cyrl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19</a:t>
                      </a:r>
                      <a:endParaRPr lang="ru-RU" sz="2400" b="1" dirty="0">
                        <a:solidFill>
                          <a:srgbClr val="00B0F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lang="uz-Cyrl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87</a:t>
                      </a:r>
                      <a:r>
                        <a:rPr lang="ru-RU" sz="2400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трлн</a:t>
                      </a:r>
                      <a:r>
                        <a:rPr lang="en-US" sz="2400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м</a:t>
                      </a:r>
                    </a:p>
                  </a:txBody>
                  <a:tcPr marL="108008" marR="108008" marT="54005" marB="54005" anchor="ctr"/>
                </a:tc>
                <a:extLst>
                  <a:ext uri="{0D108BD9-81ED-4DB2-BD59-A6C34878D82A}">
                    <a16:rowId xmlns:a16="http://schemas.microsoft.com/office/drawing/2014/main" val="1979972521"/>
                  </a:ext>
                </a:extLst>
              </a:tr>
              <a:tr h="944990">
                <a:tc>
                  <a:txBody>
                    <a:bodyPr/>
                    <a:lstStyle/>
                    <a:p>
                      <a:r>
                        <a:rPr lang="ru-RU" sz="2400" b="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Медь</a:t>
                      </a: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b="1" dirty="0">
                        <a:solidFill>
                          <a:srgbClr val="00B0F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44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uz-Latn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uz-Latn-UZ" sz="2400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т</a:t>
                      </a:r>
                    </a:p>
                  </a:txBody>
                  <a:tcPr marL="108008" marR="108008" marT="54005" marB="54005" anchor="ctr"/>
                </a:tc>
                <a:extLst>
                  <a:ext uri="{0D108BD9-81ED-4DB2-BD59-A6C34878D82A}">
                    <a16:rowId xmlns:a16="http://schemas.microsoft.com/office/drawing/2014/main" val="4252575807"/>
                  </a:ext>
                </a:extLst>
              </a:tr>
              <a:tr h="654093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Уран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16</a:t>
                      </a:r>
                      <a:endParaRPr lang="ru-RU" sz="2400" b="1" dirty="0">
                        <a:solidFill>
                          <a:srgbClr val="00B0F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Cyrl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139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uz-Cyrl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тыс.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т</a:t>
                      </a:r>
                    </a:p>
                  </a:txBody>
                  <a:tcPr marL="108008" marR="108008" marT="54005" marB="54005" anchor="ctr"/>
                </a:tc>
                <a:extLst>
                  <a:ext uri="{0D108BD9-81ED-4DB2-BD59-A6C34878D82A}">
                    <a16:rowId xmlns:a16="http://schemas.microsoft.com/office/drawing/2014/main" val="2911804195"/>
                  </a:ext>
                </a:extLst>
              </a:tr>
            </a:tbl>
          </a:graphicData>
        </a:graphic>
      </p:graphicFrame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26583355-0F03-477D-9D07-9C9BDF8E35E7}"/>
              </a:ext>
            </a:extLst>
          </p:cNvPr>
          <p:cNvSpPr/>
          <p:nvPr/>
        </p:nvSpPr>
        <p:spPr>
          <a:xfrm>
            <a:off x="11696133" y="2914437"/>
            <a:ext cx="50850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ПРИРОДНЫЕ РЕСУРСЫ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BC18A9F-01CB-4D8F-AF78-F72A2B8C7FA9}"/>
              </a:ext>
            </a:extLst>
          </p:cNvPr>
          <p:cNvGrpSpPr/>
          <p:nvPr/>
        </p:nvGrpSpPr>
        <p:grpSpPr>
          <a:xfrm>
            <a:off x="11570662" y="6141814"/>
            <a:ext cx="6844362" cy="1966352"/>
            <a:chOff x="8897337" y="6185222"/>
            <a:chExt cx="8308319" cy="1966352"/>
          </a:xfrm>
        </p:grpSpPr>
        <p:cxnSp>
          <p:nvCxnSpPr>
            <p:cNvPr id="124" name="Прямая соединительная линия 123">
              <a:extLst>
                <a:ext uri="{FF2B5EF4-FFF2-40B4-BE49-F238E27FC236}">
                  <a16:creationId xmlns:a16="http://schemas.microsoft.com/office/drawing/2014/main" id="{2E325A03-ECE9-4443-BAA9-126D10C93BFA}"/>
                </a:ext>
              </a:extLst>
            </p:cNvPr>
            <p:cNvCxnSpPr>
              <a:cxnSpLocks/>
            </p:cNvCxnSpPr>
            <p:nvPr/>
          </p:nvCxnSpPr>
          <p:spPr>
            <a:xfrm>
              <a:off x="8897337" y="6185222"/>
              <a:ext cx="8193713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Прямая соединительная линия 124">
              <a:extLst>
                <a:ext uri="{FF2B5EF4-FFF2-40B4-BE49-F238E27FC236}">
                  <a16:creationId xmlns:a16="http://schemas.microsoft.com/office/drawing/2014/main" id="{28DF6C20-0A42-4046-BFBE-F2E692FF1D56}"/>
                </a:ext>
              </a:extLst>
            </p:cNvPr>
            <p:cNvCxnSpPr>
              <a:cxnSpLocks/>
            </p:cNvCxnSpPr>
            <p:nvPr/>
          </p:nvCxnSpPr>
          <p:spPr>
            <a:xfrm>
              <a:off x="8897337" y="7305266"/>
              <a:ext cx="8295201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Прямая соединительная линия 125">
              <a:extLst>
                <a:ext uri="{FF2B5EF4-FFF2-40B4-BE49-F238E27FC236}">
                  <a16:creationId xmlns:a16="http://schemas.microsoft.com/office/drawing/2014/main" id="{EE26252D-6F0A-480E-8580-A1BCB36D0F3A}"/>
                </a:ext>
              </a:extLst>
            </p:cNvPr>
            <p:cNvCxnSpPr>
              <a:cxnSpLocks/>
            </p:cNvCxnSpPr>
            <p:nvPr/>
          </p:nvCxnSpPr>
          <p:spPr>
            <a:xfrm>
              <a:off x="8897337" y="8151574"/>
              <a:ext cx="8308319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7" name="Picture 2">
            <a:extLst>
              <a:ext uri="{FF2B5EF4-FFF2-40B4-BE49-F238E27FC236}">
                <a16:creationId xmlns:a16="http://schemas.microsoft.com/office/drawing/2014/main" id="{C65BAA05-6627-4115-A1E1-1E2C156A6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166" y="5362190"/>
            <a:ext cx="549753" cy="5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4">
            <a:extLst>
              <a:ext uri="{FF2B5EF4-FFF2-40B4-BE49-F238E27FC236}">
                <a16:creationId xmlns:a16="http://schemas.microsoft.com/office/drawing/2014/main" id="{CF338377-C1B5-485E-BF3A-BE64BCA07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212" y="6399290"/>
            <a:ext cx="549753" cy="5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">
            <a:extLst>
              <a:ext uri="{FF2B5EF4-FFF2-40B4-BE49-F238E27FC236}">
                <a16:creationId xmlns:a16="http://schemas.microsoft.com/office/drawing/2014/main" id="{4DD4FC51-40CF-43F6-B9DF-6C600DEB8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869" y="7494983"/>
            <a:ext cx="520753" cy="5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8">
            <a:extLst>
              <a:ext uri="{FF2B5EF4-FFF2-40B4-BE49-F238E27FC236}">
                <a16:creationId xmlns:a16="http://schemas.microsoft.com/office/drawing/2014/main" id="{80FDEE10-2F0A-43E8-8369-5CEF66716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869" y="8232157"/>
            <a:ext cx="549753" cy="5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642E6927-1F29-4FF4-9F27-06C49429EFC9}"/>
              </a:ext>
            </a:extLst>
          </p:cNvPr>
          <p:cNvSpPr txBox="1"/>
          <p:nvPr/>
        </p:nvSpPr>
        <p:spPr>
          <a:xfrm>
            <a:off x="18017147" y="6415551"/>
            <a:ext cx="542785" cy="295447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2" name="Rectangle 1">
            <a:extLst>
              <a:ext uri="{FF2B5EF4-FFF2-40B4-BE49-F238E27FC236}">
                <a16:creationId xmlns:a16="http://schemas.microsoft.com/office/drawing/2014/main" id="{A1AE8C85-D49C-430B-AFF8-F562874AC0AC}"/>
              </a:ext>
            </a:extLst>
          </p:cNvPr>
          <p:cNvSpPr/>
          <p:nvPr/>
        </p:nvSpPr>
        <p:spPr>
          <a:xfrm>
            <a:off x="10335198" y="3744131"/>
            <a:ext cx="8307042" cy="5502793"/>
          </a:xfrm>
          <a:prstGeom prst="rect">
            <a:avLst/>
          </a:prstGeom>
          <a:noFill/>
          <a:ln w="15875"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137" name="Rectangle: Rounded Corners 3">
            <a:extLst>
              <a:ext uri="{FF2B5EF4-FFF2-40B4-BE49-F238E27FC236}">
                <a16:creationId xmlns:a16="http://schemas.microsoft.com/office/drawing/2014/main" id="{CA5A27CA-F393-447E-80AF-134E2ABD3238}"/>
              </a:ext>
            </a:extLst>
          </p:cNvPr>
          <p:cNvSpPr/>
          <p:nvPr/>
        </p:nvSpPr>
        <p:spPr>
          <a:xfrm flipH="1">
            <a:off x="1108393" y="4184560"/>
            <a:ext cx="4020973" cy="2213968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38" name="Rectangle: Rounded Corners 3">
            <a:extLst>
              <a:ext uri="{FF2B5EF4-FFF2-40B4-BE49-F238E27FC236}">
                <a16:creationId xmlns:a16="http://schemas.microsoft.com/office/drawing/2014/main" id="{A7D2C8A7-BFF4-4A81-BE1D-5C31D9290897}"/>
              </a:ext>
            </a:extLst>
          </p:cNvPr>
          <p:cNvSpPr/>
          <p:nvPr/>
        </p:nvSpPr>
        <p:spPr>
          <a:xfrm flipH="1">
            <a:off x="5505383" y="4184560"/>
            <a:ext cx="4020973" cy="2213968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39" name="Rectangle: Rounded Corners 3">
            <a:extLst>
              <a:ext uri="{FF2B5EF4-FFF2-40B4-BE49-F238E27FC236}">
                <a16:creationId xmlns:a16="http://schemas.microsoft.com/office/drawing/2014/main" id="{119572FC-67BA-468D-A89B-E0A33BF9E384}"/>
              </a:ext>
            </a:extLst>
          </p:cNvPr>
          <p:cNvSpPr/>
          <p:nvPr/>
        </p:nvSpPr>
        <p:spPr>
          <a:xfrm flipH="1">
            <a:off x="1108393" y="6612092"/>
            <a:ext cx="4020973" cy="2213968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0" name="Rectangle: Rounded Corners 3">
            <a:extLst>
              <a:ext uri="{FF2B5EF4-FFF2-40B4-BE49-F238E27FC236}">
                <a16:creationId xmlns:a16="http://schemas.microsoft.com/office/drawing/2014/main" id="{DEAD0326-7BF3-4CA0-8EA6-6C6D856F2753}"/>
              </a:ext>
            </a:extLst>
          </p:cNvPr>
          <p:cNvSpPr/>
          <p:nvPr/>
        </p:nvSpPr>
        <p:spPr>
          <a:xfrm flipH="1">
            <a:off x="5505383" y="6612092"/>
            <a:ext cx="4020973" cy="2213968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1" name="Oval 8">
            <a:extLst>
              <a:ext uri="{FF2B5EF4-FFF2-40B4-BE49-F238E27FC236}">
                <a16:creationId xmlns:a16="http://schemas.microsoft.com/office/drawing/2014/main" id="{E61799FB-ED3D-413F-B414-1757619CD816}"/>
              </a:ext>
            </a:extLst>
          </p:cNvPr>
          <p:cNvSpPr/>
          <p:nvPr/>
        </p:nvSpPr>
        <p:spPr>
          <a:xfrm>
            <a:off x="1237536" y="4601863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96373A6-4FBB-401F-9A4E-FB0F4411197B}"/>
              </a:ext>
            </a:extLst>
          </p:cNvPr>
          <p:cNvSpPr txBox="1"/>
          <p:nvPr/>
        </p:nvSpPr>
        <p:spPr>
          <a:xfrm>
            <a:off x="2486752" y="4485805"/>
            <a:ext cx="2923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13,7K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км</a:t>
            </a:r>
            <a:endParaRPr lang="en-US" sz="4400" b="1" dirty="0">
              <a:solidFill>
                <a:schemeClr val="bg1"/>
              </a:solidFill>
              <a:latin typeface="Montserrat" panose="00000500000000000000" pitchFamily="50" charset="-52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43" name="Rectangle 24">
            <a:extLst>
              <a:ext uri="{FF2B5EF4-FFF2-40B4-BE49-F238E27FC236}">
                <a16:creationId xmlns:a16="http://schemas.microsoft.com/office/drawing/2014/main" id="{91E87B64-3515-444A-AB42-C4745DCFBF8F}"/>
              </a:ext>
            </a:extLst>
          </p:cNvPr>
          <p:cNvSpPr/>
          <p:nvPr/>
        </p:nvSpPr>
        <p:spPr>
          <a:xfrm flipH="1">
            <a:off x="2496433" y="5165489"/>
            <a:ext cx="25855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Общая длина газового трубопровода</a:t>
            </a:r>
            <a:endParaRPr lang="en-US" sz="2400" dirty="0">
              <a:solidFill>
                <a:schemeClr val="bg1"/>
              </a:solidFill>
              <a:latin typeface="Montserrat" pitchFamily="2" charset="-52"/>
              <a:cs typeface="Segoe UI Light" panose="020B0502040204020203" pitchFamily="34" charset="0"/>
            </a:endParaRPr>
          </a:p>
        </p:txBody>
      </p:sp>
      <p:sp>
        <p:nvSpPr>
          <p:cNvPr id="144" name="Oval 8">
            <a:extLst>
              <a:ext uri="{FF2B5EF4-FFF2-40B4-BE49-F238E27FC236}">
                <a16:creationId xmlns:a16="http://schemas.microsoft.com/office/drawing/2014/main" id="{995FEFB0-8095-4DA6-A060-176EE3E591AF}"/>
              </a:ext>
            </a:extLst>
          </p:cNvPr>
          <p:cNvSpPr/>
          <p:nvPr/>
        </p:nvSpPr>
        <p:spPr>
          <a:xfrm>
            <a:off x="1237536" y="7038933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7D6B51F-1238-4690-96F4-4B92D5A277DE}"/>
              </a:ext>
            </a:extLst>
          </p:cNvPr>
          <p:cNvSpPr txBox="1"/>
          <p:nvPr/>
        </p:nvSpPr>
        <p:spPr>
          <a:xfrm>
            <a:off x="2486752" y="6922875"/>
            <a:ext cx="2923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4,7K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км</a:t>
            </a:r>
            <a:endParaRPr lang="en-US" sz="4400" b="1" dirty="0">
              <a:solidFill>
                <a:schemeClr val="bg1"/>
              </a:solidFill>
              <a:latin typeface="Montserrat" panose="00000500000000000000" pitchFamily="50" charset="-52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46" name="Rectangle 24">
            <a:extLst>
              <a:ext uri="{FF2B5EF4-FFF2-40B4-BE49-F238E27FC236}">
                <a16:creationId xmlns:a16="http://schemas.microsoft.com/office/drawing/2014/main" id="{630CDEAF-216B-41DC-9F73-BB227146FBD5}"/>
              </a:ext>
            </a:extLst>
          </p:cNvPr>
          <p:cNvSpPr/>
          <p:nvPr/>
        </p:nvSpPr>
        <p:spPr>
          <a:xfrm flipH="1">
            <a:off x="2496433" y="7602559"/>
            <a:ext cx="27281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Общая длина железнодорожной системы</a:t>
            </a:r>
            <a:endParaRPr lang="en-US" sz="2400" dirty="0">
              <a:solidFill>
                <a:schemeClr val="bg1"/>
              </a:solidFill>
              <a:latin typeface="Montserrat" pitchFamily="2" charset="-52"/>
              <a:cs typeface="Segoe UI Light" panose="020B0502040204020203" pitchFamily="34" charset="0"/>
            </a:endParaRPr>
          </a:p>
        </p:txBody>
      </p:sp>
      <p:sp>
        <p:nvSpPr>
          <p:cNvPr id="150" name="Oval 8">
            <a:extLst>
              <a:ext uri="{FF2B5EF4-FFF2-40B4-BE49-F238E27FC236}">
                <a16:creationId xmlns:a16="http://schemas.microsoft.com/office/drawing/2014/main" id="{F5E2435C-65EB-47A8-AB7C-F80778EDDFF4}"/>
              </a:ext>
            </a:extLst>
          </p:cNvPr>
          <p:cNvSpPr/>
          <p:nvPr/>
        </p:nvSpPr>
        <p:spPr>
          <a:xfrm>
            <a:off x="5608077" y="4601863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0476EBB-C00B-4935-B763-B7F895D73EAF}"/>
              </a:ext>
            </a:extLst>
          </p:cNvPr>
          <p:cNvSpPr txBox="1"/>
          <p:nvPr/>
        </p:nvSpPr>
        <p:spPr>
          <a:xfrm>
            <a:off x="6857293" y="4485805"/>
            <a:ext cx="2923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184K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км</a:t>
            </a:r>
            <a:endParaRPr lang="en-US" sz="4400" b="1" dirty="0">
              <a:solidFill>
                <a:schemeClr val="bg1"/>
              </a:solidFill>
              <a:latin typeface="Montserrat" panose="00000500000000000000" pitchFamily="50" charset="-52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52" name="Rectangle 24">
            <a:extLst>
              <a:ext uri="{FF2B5EF4-FFF2-40B4-BE49-F238E27FC236}">
                <a16:creationId xmlns:a16="http://schemas.microsoft.com/office/drawing/2014/main" id="{953CB3DB-4454-4C32-9290-21AC22FADA67}"/>
              </a:ext>
            </a:extLst>
          </p:cNvPr>
          <p:cNvSpPr/>
          <p:nvPr/>
        </p:nvSpPr>
        <p:spPr>
          <a:xfrm flipH="1">
            <a:off x="6866974" y="5165489"/>
            <a:ext cx="2585522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Общая длина дорог</a:t>
            </a:r>
            <a:endParaRPr lang="en-US" sz="2400" dirty="0">
              <a:solidFill>
                <a:schemeClr val="bg1"/>
              </a:solidFill>
              <a:latin typeface="Montserrat" pitchFamily="2" charset="-52"/>
              <a:cs typeface="Segoe UI Light" panose="020B0502040204020203" pitchFamily="34" charset="0"/>
            </a:endParaRPr>
          </a:p>
        </p:txBody>
      </p:sp>
      <p:sp>
        <p:nvSpPr>
          <p:cNvPr id="153" name="Oval 8">
            <a:extLst>
              <a:ext uri="{FF2B5EF4-FFF2-40B4-BE49-F238E27FC236}">
                <a16:creationId xmlns:a16="http://schemas.microsoft.com/office/drawing/2014/main" id="{239F7E34-E185-46E2-8B2C-A884F0180B1B}"/>
              </a:ext>
            </a:extLst>
          </p:cNvPr>
          <p:cNvSpPr/>
          <p:nvPr/>
        </p:nvSpPr>
        <p:spPr>
          <a:xfrm>
            <a:off x="5608077" y="7038933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FB8437D9-15B5-424E-BDF3-4AF9EB947C90}"/>
              </a:ext>
            </a:extLst>
          </p:cNvPr>
          <p:cNvSpPr txBox="1"/>
          <p:nvPr/>
        </p:nvSpPr>
        <p:spPr>
          <a:xfrm>
            <a:off x="6857293" y="6922875"/>
            <a:ext cx="2923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2</a:t>
            </a:r>
            <a:r>
              <a:rPr lang="ru-RU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70</a:t>
            </a:r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K </a:t>
            </a:r>
            <a:r>
              <a:rPr lang="en-US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km</a:t>
            </a:r>
            <a:endParaRPr lang="en-US" sz="4400" b="1" dirty="0">
              <a:solidFill>
                <a:schemeClr val="bg1"/>
              </a:solidFill>
              <a:latin typeface="Montserrat" panose="00000500000000000000" pitchFamily="50" charset="-52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55" name="Rectangle 24">
            <a:extLst>
              <a:ext uri="{FF2B5EF4-FFF2-40B4-BE49-F238E27FC236}">
                <a16:creationId xmlns:a16="http://schemas.microsoft.com/office/drawing/2014/main" id="{78C13D64-FF28-4299-9613-482A43A19470}"/>
              </a:ext>
            </a:extLst>
          </p:cNvPr>
          <p:cNvSpPr/>
          <p:nvPr/>
        </p:nvSpPr>
        <p:spPr>
          <a:xfrm flipH="1">
            <a:off x="6753271" y="7585832"/>
            <a:ext cx="2940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Общая длина линий электропередач</a:t>
            </a:r>
            <a:endParaRPr lang="en-US" sz="2400" dirty="0">
              <a:solidFill>
                <a:schemeClr val="bg1"/>
              </a:solidFill>
              <a:latin typeface="Montserrat" pitchFamily="2" charset="-52"/>
              <a:cs typeface="Segoe UI Light" panose="020B0502040204020203" pitchFamily="34" charset="0"/>
            </a:endParaRPr>
          </a:p>
        </p:txBody>
      </p:sp>
      <p:pic>
        <p:nvPicPr>
          <p:cNvPr id="156" name="Picture 2">
            <a:extLst>
              <a:ext uri="{FF2B5EF4-FFF2-40B4-BE49-F238E27FC236}">
                <a16:creationId xmlns:a16="http://schemas.microsoft.com/office/drawing/2014/main" id="{E1CCA0A9-289C-4949-926E-6434A2B5D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095" y="4859828"/>
            <a:ext cx="611321" cy="6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4">
            <a:extLst>
              <a:ext uri="{FF2B5EF4-FFF2-40B4-BE49-F238E27FC236}">
                <a16:creationId xmlns:a16="http://schemas.microsoft.com/office/drawing/2014/main" id="{F5F56B22-6D36-4D23-8A22-FF98D79CB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280" y="4931472"/>
            <a:ext cx="539677" cy="53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6">
            <a:extLst>
              <a:ext uri="{FF2B5EF4-FFF2-40B4-BE49-F238E27FC236}">
                <a16:creationId xmlns:a16="http://schemas.microsoft.com/office/drawing/2014/main" id="{83542A22-308E-4718-8960-A2869074B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02" y="7327458"/>
            <a:ext cx="550202" cy="55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8">
            <a:extLst>
              <a:ext uri="{FF2B5EF4-FFF2-40B4-BE49-F238E27FC236}">
                <a16:creationId xmlns:a16="http://schemas.microsoft.com/office/drawing/2014/main" id="{91D330CB-2CE9-410E-88C1-C7A8951BF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159" y="7311880"/>
            <a:ext cx="637748" cy="63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8E1389F-C97C-C8CF-27F1-5BDC7063983D}"/>
              </a:ext>
            </a:extLst>
          </p:cNvPr>
          <p:cNvSpPr/>
          <p:nvPr/>
        </p:nvSpPr>
        <p:spPr>
          <a:xfrm>
            <a:off x="685800" y="2914437"/>
            <a:ext cx="92392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РАЗВИВАЮЩАЯСЯ ИНФРАСТРУКТУРЫ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37091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3593C228-2DD0-4BA9-A13C-5C9C78C4A69D}"/>
              </a:ext>
            </a:extLst>
          </p:cNvPr>
          <p:cNvSpPr txBox="1"/>
          <p:nvPr/>
        </p:nvSpPr>
        <p:spPr>
          <a:xfrm>
            <a:off x="4323233" y="1077082"/>
            <a:ext cx="108305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ДОСТУПНЫЕ РЫНКИ</a:t>
            </a:r>
            <a:endParaRPr lang="en-US" sz="4800" b="1" dirty="0">
              <a:solidFill>
                <a:srgbClr val="3E549F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28F6E54-7E7E-4A88-89B5-CCFD6208610A}"/>
              </a:ext>
            </a:extLst>
          </p:cNvPr>
          <p:cNvGrpSpPr/>
          <p:nvPr/>
        </p:nvGrpSpPr>
        <p:grpSpPr>
          <a:xfrm>
            <a:off x="9506178" y="1768266"/>
            <a:ext cx="9426169" cy="8127452"/>
            <a:chOff x="5317636" y="820671"/>
            <a:chExt cx="6879313" cy="5931496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FA18EEF-5528-44DD-A3A7-954A4F16F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7636" y="820671"/>
              <a:ext cx="6879313" cy="593149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9411AE0-BC90-41C4-806F-63DE18380A07}"/>
                </a:ext>
              </a:extLst>
            </p:cNvPr>
            <p:cNvSpPr txBox="1"/>
            <p:nvPr/>
          </p:nvSpPr>
          <p:spPr>
            <a:xfrm>
              <a:off x="7864545" y="3302810"/>
              <a:ext cx="1225848" cy="561546"/>
            </a:xfrm>
            <a:prstGeom prst="rect">
              <a:avLst/>
            </a:prstGeom>
            <a:noFill/>
            <a:effectLst>
              <a:reflection endPos="0" dist="508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3C529E"/>
                  </a:solidFill>
                  <a:latin typeface="Montserrat" pitchFamily="2" charset="-52"/>
                  <a:cs typeface="Times New Roman" panose="02020603050405020304" pitchFamily="18" charset="0"/>
                </a:rPr>
                <a:t>783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367B38C-252B-4CD1-A0D4-3B0D189FEB9E}"/>
                </a:ext>
              </a:extLst>
            </p:cNvPr>
            <p:cNvSpPr txBox="1"/>
            <p:nvPr/>
          </p:nvSpPr>
          <p:spPr>
            <a:xfrm>
              <a:off x="7472428" y="3818323"/>
              <a:ext cx="1992345" cy="224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2060"/>
                  </a:solidFill>
                  <a:latin typeface="Montserrat" pitchFamily="2" charset="-52"/>
                  <a:cs typeface="Times New Roman" panose="02020603050405020304" pitchFamily="18" charset="0"/>
                </a:rPr>
                <a:t>млн</a:t>
              </a:r>
              <a:endParaRPr lang="en-US" sz="1400" b="1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9EFAE3D-95A3-4D97-80F2-6C9053C9EBBB}"/>
                </a:ext>
              </a:extLst>
            </p:cNvPr>
            <p:cNvSpPr txBox="1"/>
            <p:nvPr/>
          </p:nvSpPr>
          <p:spPr>
            <a:xfrm>
              <a:off x="7472427" y="4028105"/>
              <a:ext cx="1992345" cy="190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rgbClr val="002060"/>
                  </a:solidFill>
                  <a:latin typeface="Montserrat" pitchFamily="2" charset="-52"/>
                  <a:cs typeface="Times New Roman" panose="02020603050405020304" pitchFamily="18" charset="0"/>
                </a:rPr>
                <a:t>потребителей</a:t>
              </a:r>
              <a:endParaRPr lang="en-US" sz="1100" b="1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0E16E61-3DDB-4F2B-ABBB-0976FCCF32A6}"/>
                </a:ext>
              </a:extLst>
            </p:cNvPr>
            <p:cNvSpPr txBox="1"/>
            <p:nvPr/>
          </p:nvSpPr>
          <p:spPr>
            <a:xfrm>
              <a:off x="6371192" y="2074728"/>
              <a:ext cx="1101236" cy="606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  <a:t>448</a:t>
              </a:r>
              <a:endParaRPr lang="ru-RU" sz="48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8A85E70-8183-4CFD-A50F-2A44EF254364}"/>
                </a:ext>
              </a:extLst>
            </p:cNvPr>
            <p:cNvSpPr txBox="1"/>
            <p:nvPr/>
          </p:nvSpPr>
          <p:spPr>
            <a:xfrm>
              <a:off x="6240840" y="2604384"/>
              <a:ext cx="1452880" cy="516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  <a:t>млн </a:t>
              </a:r>
              <a:br>
                <a:rPr lang="ru-RU" sz="2000" b="1" dirty="0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</a:br>
              <a:r>
                <a:rPr lang="ru-RU" sz="2000" b="1" dirty="0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  <a:t>в ЕС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0E6237A-A6D3-4693-9336-B40EA0128EB1}"/>
                </a:ext>
              </a:extLst>
            </p:cNvPr>
            <p:cNvSpPr txBox="1"/>
            <p:nvPr/>
          </p:nvSpPr>
          <p:spPr>
            <a:xfrm>
              <a:off x="9821358" y="3020395"/>
              <a:ext cx="1519775" cy="67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3C529E"/>
                  </a:solidFill>
                  <a:latin typeface="Montserrat" pitchFamily="2" charset="-52"/>
                  <a:cs typeface="Times New Roman" panose="02020603050405020304" pitchFamily="18" charset="0"/>
                </a:rPr>
                <a:t>300</a:t>
              </a:r>
              <a:r>
                <a:rPr lang="en-US" sz="5400" dirty="0">
                  <a:solidFill>
                    <a:srgbClr val="3C529E"/>
                  </a:solidFill>
                  <a:latin typeface="Montserrat" pitchFamily="2" charset="-52"/>
                  <a:cs typeface="Times New Roman" panose="02020603050405020304" pitchFamily="18" charset="0"/>
                </a:rPr>
                <a:t> </a:t>
              </a:r>
              <a:endParaRPr lang="ru-RU" sz="5400" dirty="0">
                <a:solidFill>
                  <a:srgbClr val="3C529E"/>
                </a:solidFill>
                <a:latin typeface="Montserrat" pitchFamily="2" charset="-52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9A206A5-ECB2-4CAD-98A3-5AFB693E5381}"/>
                </a:ext>
              </a:extLst>
            </p:cNvPr>
            <p:cNvSpPr txBox="1"/>
            <p:nvPr/>
          </p:nvSpPr>
          <p:spPr>
            <a:xfrm>
              <a:off x="9941863" y="3712892"/>
              <a:ext cx="1296590" cy="696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C529E"/>
                  </a:solidFill>
                  <a:latin typeface="Montserrat" pitchFamily="2" charset="-52"/>
                  <a:cs typeface="Times New Roman" panose="02020603050405020304" pitchFamily="18" charset="0"/>
                </a:rPr>
                <a:t>млн </a:t>
              </a:r>
              <a:br>
                <a:rPr lang="ru-RU" sz="2800" b="1" dirty="0">
                  <a:solidFill>
                    <a:srgbClr val="3C529E"/>
                  </a:solidFill>
                  <a:latin typeface="Montserrat" pitchFamily="2" charset="-52"/>
                  <a:cs typeface="Times New Roman" panose="02020603050405020304" pitchFamily="18" charset="0"/>
                </a:rPr>
              </a:br>
              <a:r>
                <a:rPr lang="ru-RU" sz="2800" b="1" dirty="0">
                  <a:solidFill>
                    <a:srgbClr val="3C529E"/>
                  </a:solidFill>
                  <a:latin typeface="Montserrat" pitchFamily="2" charset="-52"/>
                  <a:cs typeface="Times New Roman" panose="02020603050405020304" pitchFamily="18" charset="0"/>
                </a:rPr>
                <a:t>в СНГ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71DC3CF-3FDD-49A6-9D68-B39988DA7D91}"/>
                </a:ext>
              </a:extLst>
            </p:cNvPr>
            <p:cNvSpPr txBox="1"/>
            <p:nvPr/>
          </p:nvSpPr>
          <p:spPr>
            <a:xfrm>
              <a:off x="6967280" y="4659145"/>
              <a:ext cx="908198" cy="67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  <a:t>72</a:t>
              </a:r>
              <a:endParaRPr lang="ru-RU" sz="5400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295582-C222-472E-AAE1-712822D9B679}"/>
                </a:ext>
              </a:extLst>
            </p:cNvPr>
            <p:cNvSpPr txBox="1"/>
            <p:nvPr/>
          </p:nvSpPr>
          <p:spPr>
            <a:xfrm>
              <a:off x="6647512" y="5240010"/>
              <a:ext cx="1564732" cy="67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  <a:t>млн</a:t>
              </a:r>
              <a:br>
                <a:rPr lang="ru-RU" b="1" dirty="0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</a:br>
              <a:r>
                <a:rPr lang="ru-RU" b="1" dirty="0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  <a:t>в Центральной Азии</a:t>
              </a:r>
            </a:p>
          </p:txBody>
        </p:sp>
      </p:grp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C904225-1A58-4634-8575-E4DEEE68A7AA}"/>
              </a:ext>
            </a:extLst>
          </p:cNvPr>
          <p:cNvSpPr/>
          <p:nvPr/>
        </p:nvSpPr>
        <p:spPr>
          <a:xfrm>
            <a:off x="750262" y="2953283"/>
            <a:ext cx="8540350" cy="3076312"/>
          </a:xfrm>
          <a:prstGeom prst="roundRect">
            <a:avLst/>
          </a:prstGeom>
          <a:gradFill>
            <a:gsLst>
              <a:gs pos="100000">
                <a:srgbClr val="7E90CE"/>
              </a:gs>
              <a:gs pos="0">
                <a:srgbClr val="3C529E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0B5A38D-DEDE-41AF-909B-9716F86BB123}"/>
              </a:ext>
            </a:extLst>
          </p:cNvPr>
          <p:cNvSpPr txBox="1"/>
          <p:nvPr/>
        </p:nvSpPr>
        <p:spPr>
          <a:xfrm>
            <a:off x="3032547" y="3355744"/>
            <a:ext cx="5709771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В рамках 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GSP+ Enhanced Framework</a:t>
            </a:r>
            <a:r>
              <a:rPr lang="ru-RU" sz="2400" b="1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узбекские производители экспортируют в ЕС около </a:t>
            </a:r>
            <a:r>
              <a:rPr lang="ru-RU" sz="22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3 000 </a:t>
            </a:r>
            <a:r>
              <a:rPr lang="ru-RU" sz="22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видов</a:t>
            </a:r>
            <a:r>
              <a:rPr lang="ru-RU" sz="22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товаров без взимания таможенных пошлин и </a:t>
            </a:r>
            <a:r>
              <a:rPr lang="ru-RU" sz="22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3 200 </a:t>
            </a:r>
            <a:r>
              <a:rPr lang="ru-RU" sz="22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наименований - по сниженным ставкам.</a:t>
            </a: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08977800-D1AE-4D16-95AD-3C51E92C956C}"/>
              </a:ext>
            </a:extLst>
          </p:cNvPr>
          <p:cNvSpPr/>
          <p:nvPr/>
        </p:nvSpPr>
        <p:spPr>
          <a:xfrm>
            <a:off x="750262" y="6285575"/>
            <a:ext cx="8540350" cy="3076312"/>
          </a:xfrm>
          <a:prstGeom prst="roundRect">
            <a:avLst/>
          </a:prstGeom>
          <a:gradFill>
            <a:gsLst>
              <a:gs pos="100000">
                <a:srgbClr val="7E90CE"/>
              </a:gs>
              <a:gs pos="0">
                <a:srgbClr val="3C529E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828425D-7082-4ED0-9078-188A99865050}"/>
              </a:ext>
            </a:extLst>
          </p:cNvPr>
          <p:cNvSpPr txBox="1"/>
          <p:nvPr/>
        </p:nvSpPr>
        <p:spPr>
          <a:xfrm>
            <a:off x="3122951" y="6845380"/>
            <a:ext cx="57097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С тех пор как Узбекистан стал бенефициаром 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GSP+</a:t>
            </a:r>
            <a:r>
              <a:rPr lang="ru-RU" sz="2400" b="1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, товарооборот с ЕС вырос на 22%, а экспорт из Узбекистана в ЕС увеличился на 86%</a:t>
            </a:r>
            <a:endParaRPr lang="en-US" sz="2400" b="1" dirty="0">
              <a:solidFill>
                <a:schemeClr val="bg1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C5B1F7-8615-4741-AED2-3BC50D983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5" y="3521942"/>
            <a:ext cx="1938993" cy="19389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6336A7-0E4D-40A1-98F2-DE0C87B778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6" y="6854235"/>
            <a:ext cx="1938992" cy="19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6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Attractive 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B519D"/>
      </a:accent1>
      <a:accent2>
        <a:srgbClr val="674AB4"/>
      </a:accent2>
      <a:accent3>
        <a:srgbClr val="D44465"/>
      </a:accent3>
      <a:accent4>
        <a:srgbClr val="D74142"/>
      </a:accent4>
      <a:accent5>
        <a:srgbClr val="EB7E21"/>
      </a:accent5>
      <a:accent6>
        <a:srgbClr val="FFC00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3860</TotalTime>
  <Words>844</Words>
  <Application>Microsoft Office PowerPoint</Application>
  <PresentationFormat>Произвольный</PresentationFormat>
  <Paragraphs>195</Paragraphs>
  <Slides>14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Times New Roman</vt:lpstr>
      <vt:lpstr>Calibri Light</vt:lpstr>
      <vt:lpstr>Lato</vt:lpstr>
      <vt:lpstr>Calibri</vt:lpstr>
      <vt:lpstr>Geomanist Regular</vt:lpstr>
      <vt:lpstr>Montserrat</vt:lpstr>
      <vt:lpstr>Arial</vt:lpstr>
      <vt:lpstr>EYInterstate</vt:lpstr>
      <vt:lpstr>Office Theme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Пользователь Windows</cp:lastModifiedBy>
  <cp:revision>305</cp:revision>
  <dcterms:created xsi:type="dcterms:W3CDTF">2017-04-18T01:46:38Z</dcterms:created>
  <dcterms:modified xsi:type="dcterms:W3CDTF">2023-07-05T04:03:39Z</dcterms:modified>
</cp:coreProperties>
</file>